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60" r:id="rId4"/>
    <p:sldId id="258" r:id="rId5"/>
    <p:sldId id="300" r:id="rId6"/>
    <p:sldId id="302" r:id="rId7"/>
    <p:sldId id="301" r:id="rId8"/>
    <p:sldId id="304" r:id="rId9"/>
    <p:sldId id="336" r:id="rId10"/>
    <p:sldId id="306" r:id="rId11"/>
    <p:sldId id="305" r:id="rId12"/>
    <p:sldId id="338" r:id="rId13"/>
    <p:sldId id="339" r:id="rId14"/>
    <p:sldId id="309" r:id="rId15"/>
    <p:sldId id="341" r:id="rId16"/>
    <p:sldId id="310" r:id="rId17"/>
    <p:sldId id="342" r:id="rId18"/>
    <p:sldId id="313" r:id="rId19"/>
    <p:sldId id="343" r:id="rId20"/>
    <p:sldId id="314" r:id="rId21"/>
    <p:sldId id="315" r:id="rId22"/>
    <p:sldId id="344" r:id="rId23"/>
    <p:sldId id="319" r:id="rId24"/>
    <p:sldId id="318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45" r:id="rId34"/>
    <p:sldId id="328" r:id="rId35"/>
    <p:sldId id="346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47" r:id="rId44"/>
    <p:sldId id="29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4"/>
    <p:restoredTop sz="95897"/>
  </p:normalViewPr>
  <p:slideViewPr>
    <p:cSldViewPr snapToGrid="0" snapToObjects="1">
      <p:cViewPr varScale="1">
        <p:scale>
          <a:sx n="84" d="100"/>
          <a:sy n="84" d="100"/>
        </p:scale>
        <p:origin x="192" y="832"/>
      </p:cViewPr>
      <p:guideLst/>
    </p:cSldViewPr>
  </p:slideViewPr>
  <p:outlineViewPr>
    <p:cViewPr>
      <p:scale>
        <a:sx n="33" d="100"/>
        <a:sy n="33" d="100"/>
      </p:scale>
      <p:origin x="0" y="-156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51012" y="1300785"/>
            <a:ext cx="8689976" cy="2509213"/>
          </a:xfrm>
        </p:spPr>
        <p:txBody>
          <a:bodyPr anchor="ctr">
            <a:normAutofit/>
          </a:bodyPr>
          <a:lstStyle>
            <a:lvl1pPr algn="ctr">
              <a:defRPr sz="4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89976" cy="1371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cap="none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2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3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0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27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19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61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18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7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75" y="618518"/>
            <a:ext cx="10364451" cy="853444"/>
          </a:xfrm>
        </p:spPr>
        <p:txBody>
          <a:bodyPr/>
          <a:lstStyle>
            <a:lvl1pPr algn="l"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3774" y="1594624"/>
            <a:ext cx="10363826" cy="4653776"/>
          </a:xfrm>
        </p:spPr>
        <p:txBody>
          <a:bodyPr/>
          <a:lstStyle>
            <a:lvl1pPr>
              <a:defRPr sz="2400" cap="none"/>
            </a:lvl1pPr>
            <a:lvl2pPr marL="457200" indent="0">
              <a:buFontTx/>
              <a:buNone/>
              <a:defRPr sz="2200" cap="none"/>
            </a:lvl2pPr>
            <a:lvl3pPr marL="914400" indent="0">
              <a:buFontTx/>
              <a:buNone/>
              <a:defRPr sz="2000" cap="none"/>
            </a:lvl3pPr>
            <a:lvl4pPr>
              <a:defRPr sz="1600" cap="none"/>
            </a:lvl4pPr>
            <a:lvl5pPr marL="1828800" indent="0">
              <a:buNone/>
              <a:defRPr cap="none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1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1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9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8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6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5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5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huang/idre_matlab_dp_vis" TargetMode="External"/><Relationship Id="rId2" Type="http://schemas.openxmlformats.org/officeDocument/2006/relationships/hyperlink" Target="https://softwarecentral.ucla.edu/matlab-getmat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6F29-08A7-2C48-AC44-0B4A4744A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cap="none" dirty="0"/>
              <a:t>Data Processing and Visualization using 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DA86D-A270-D940-AD03-E6661934A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096" y="4566422"/>
            <a:ext cx="9247808" cy="1700563"/>
          </a:xfrm>
        </p:spPr>
        <p:txBody>
          <a:bodyPr anchor="ctr">
            <a:no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Jerry Huang</a:t>
            </a:r>
          </a:p>
          <a:p>
            <a:r>
              <a:rPr lang="en-US" sz="2400" cap="none" dirty="0">
                <a:solidFill>
                  <a:schemeClr val="tx1"/>
                </a:solidFill>
              </a:rPr>
              <a:t>Research Technology Group, Institute for Digital Research and Education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May 12, 2020</a:t>
            </a:r>
            <a:endParaRPr lang="en-US" sz="24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12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022B-DB9E-9348-AADF-0EC683CF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California COVID-19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B75BC-7DBE-CF4F-9875-8B42BF65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1928973"/>
            <a:ext cx="7320370" cy="4315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1576E8-1DD0-B34A-BDC5-6544A812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68" y="1715345"/>
            <a:ext cx="4572000" cy="24570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4F742B-9B9D-7F46-820C-AC155F3FC2B4}"/>
              </a:ext>
            </a:extLst>
          </p:cNvPr>
          <p:cNvSpPr/>
          <p:nvPr/>
        </p:nvSpPr>
        <p:spPr>
          <a:xfrm>
            <a:off x="6215633" y="1886192"/>
            <a:ext cx="4209470" cy="36576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https://github.com/nytimes/covid-19-data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D136F-F984-8A4E-8D5D-8F5C1113D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25" y="3544522"/>
            <a:ext cx="4616201" cy="27432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257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F6A509-40B2-DD44-897C-FF1B80C3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407810"/>
            <a:ext cx="4572000" cy="3900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13D7A-0939-2642-81CE-956E49FF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data file directly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5770A-1AD3-684E-A62F-9F95700DF8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example_03.m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FBFFD-E6C9-C04E-A37B-921233AF768F}"/>
              </a:ext>
            </a:extLst>
          </p:cNvPr>
          <p:cNvSpPr txBox="1"/>
          <p:nvPr/>
        </p:nvSpPr>
        <p:spPr>
          <a:xfrm>
            <a:off x="5585287" y="2587137"/>
            <a:ext cx="5692313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fname_in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['us-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states.csv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']; </a:t>
            </a:r>
          </a:p>
          <a:p>
            <a:endParaRPr lang="en-US" sz="16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['https://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nytimes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/covid-19-data/master/'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fname_in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16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websave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fname_in,url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864D3D-3042-5E41-A831-71A8B5AA730C}"/>
              </a:ext>
            </a:extLst>
          </p:cNvPr>
          <p:cNvCxnSpPr>
            <a:stCxn id="10" idx="1"/>
          </p:cNvCxnSpPr>
          <p:nvPr/>
        </p:nvCxnSpPr>
        <p:spPr>
          <a:xfrm flipH="1">
            <a:off x="3090441" y="3495078"/>
            <a:ext cx="2494846" cy="862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D999CD-5210-EC45-87BD-08B282709F55}"/>
              </a:ext>
            </a:extLst>
          </p:cNvPr>
          <p:cNvSpPr txBox="1"/>
          <p:nvPr/>
        </p:nvSpPr>
        <p:spPr>
          <a:xfrm>
            <a:off x="5585287" y="4588625"/>
            <a:ext cx="6105970" cy="15696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fmt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['%s %s %f %f %f’];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fid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(fname_in,'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ori_data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textscan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(fid,fmt,'HeaderLines',1,'Delimiter',',');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2343CD-D81B-6744-9890-9F267DA90A98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3199775" y="4897533"/>
            <a:ext cx="2385512" cy="4759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2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95DD325-5517-6848-B9B1-F9B3B1120364}"/>
              </a:ext>
            </a:extLst>
          </p:cNvPr>
          <p:cNvSpPr/>
          <p:nvPr/>
        </p:nvSpPr>
        <p:spPr>
          <a:xfrm>
            <a:off x="2011680" y="2926080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0" kern="1200" dirty="0">
                <a:solidFill>
                  <a:schemeClr val="tx1"/>
                </a:solidFill>
              </a:rPr>
              <a:t>Data input</a:t>
            </a:r>
          </a:p>
          <a:p>
            <a:pPr marL="171450" lvl="1" indent="-171450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>
                <a:solidFill>
                  <a:schemeClr val="bg1"/>
                </a:solidFill>
              </a:rPr>
              <a:t>common separate values (csv)</a:t>
            </a:r>
            <a:r>
              <a:rPr lang="en-US" sz="1900" kern="1200" dirty="0"/>
              <a:t>, </a:t>
            </a:r>
            <a:r>
              <a:rPr lang="en-US" sz="1900" dirty="0">
                <a:solidFill>
                  <a:schemeClr val="tx1"/>
                </a:solidFill>
              </a:rPr>
              <a:t>number in table</a:t>
            </a:r>
            <a:r>
              <a:rPr lang="en-US" sz="1900" dirty="0"/>
              <a:t>, mat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hdf5</a:t>
            </a:r>
          </a:p>
        </p:txBody>
      </p:sp>
    </p:spTree>
    <p:extLst>
      <p:ext uri="{BB962C8B-B14F-4D97-AF65-F5344CB8AC3E}">
        <p14:creationId xmlns:p14="http://schemas.microsoft.com/office/powerpoint/2010/main" val="381156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5EF4-26B1-E24F-97B3-39E052BF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numbers in 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C2416-0E88-F54B-83CC-BB25F1A8CC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example_02.m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built-in dataset “</a:t>
            </a:r>
            <a:r>
              <a:rPr lang="en-US" i="1" dirty="0" err="1"/>
              <a:t>count.dat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9F3EF-3165-814B-AA8B-AE9B0116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75" y="2803795"/>
            <a:ext cx="4765040" cy="3169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B3C73-593C-2448-9AA6-E7A3049B8DFC}"/>
              </a:ext>
            </a:extLst>
          </p:cNvPr>
          <p:cNvSpPr txBox="1"/>
          <p:nvPr/>
        </p:nvSpPr>
        <p:spPr>
          <a:xfrm>
            <a:off x="7200900" y="4939591"/>
            <a:ext cx="3510643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fname_in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[‘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count.dat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’];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fname_in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42C1A0-890E-5B4C-8D22-ACD10048500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84274" y="4816930"/>
            <a:ext cx="2416626" cy="53816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6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A0BE-E393-9E45-90F9-92B601F5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data in hdf5 (hierarchical data format)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5D3A8-383B-B642-A8EC-3A272591A8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example_05.m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E63D4-5F89-F241-8F6A-C4090893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361615"/>
            <a:ext cx="5486400" cy="3206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A97DD-25AB-114B-914B-0DAE7B73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19" y="3700292"/>
            <a:ext cx="4375162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8F7E3-6EE7-0C42-8F29-00F9CDB8C67B}"/>
              </a:ext>
            </a:extLst>
          </p:cNvPr>
          <p:cNvSpPr txBox="1"/>
          <p:nvPr/>
        </p:nvSpPr>
        <p:spPr>
          <a:xfrm>
            <a:off x="7249886" y="3158794"/>
            <a:ext cx="4588328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LA and Ventura counties map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'LA_Ventura_Counties.h5’;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fname_info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h5info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Lat =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h5read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/Lat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'); % latitude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h5read(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,'/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B7450B-F9F7-6B41-8465-F2D813A6D0D5}"/>
              </a:ext>
            </a:extLst>
          </p:cNvPr>
          <p:cNvCxnSpPr>
            <a:stCxn id="12" idx="1"/>
          </p:cNvCxnSpPr>
          <p:nvPr/>
        </p:nvCxnSpPr>
        <p:spPr>
          <a:xfrm flipH="1">
            <a:off x="4555672" y="4066735"/>
            <a:ext cx="2694214" cy="1312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63D348-D037-034F-A48C-39137145E720}"/>
              </a:ext>
            </a:extLst>
          </p:cNvPr>
          <p:cNvSpPr txBox="1"/>
          <p:nvPr/>
        </p:nvSpPr>
        <p:spPr>
          <a:xfrm>
            <a:off x="913774" y="2401237"/>
            <a:ext cx="2347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https://</a:t>
            </a:r>
            <a:r>
              <a:rPr lang="en-US" sz="1000" dirty="0" err="1">
                <a:latin typeface="Times" pitchFamily="2" charset="0"/>
              </a:rPr>
              <a:t>www.neonscience.org</a:t>
            </a:r>
            <a:r>
              <a:rPr lang="en-US" sz="1000" dirty="0">
                <a:latin typeface="Times" pitchFamily="2" charset="0"/>
              </a:rPr>
              <a:t>/about-hdf5</a:t>
            </a:r>
          </a:p>
        </p:txBody>
      </p:sp>
    </p:spTree>
    <p:extLst>
      <p:ext uri="{BB962C8B-B14F-4D97-AF65-F5344CB8AC3E}">
        <p14:creationId xmlns:p14="http://schemas.microsoft.com/office/powerpoint/2010/main" val="336620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FB5E84A-888C-FB45-9486-82E0BD354247}"/>
              </a:ext>
            </a:extLst>
          </p:cNvPr>
          <p:cNvSpPr/>
          <p:nvPr/>
        </p:nvSpPr>
        <p:spPr>
          <a:xfrm>
            <a:off x="2011680" y="2926080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arranging</a:t>
            </a:r>
          </a:p>
          <a:p>
            <a:pPr marL="171450" lvl="1" indent="-171450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dirty="0"/>
              <a:t>ranking, </a:t>
            </a:r>
            <a:r>
              <a:rPr lang="en-US" sz="1900" kern="1200" dirty="0">
                <a:solidFill>
                  <a:schemeClr val="tx1"/>
                </a:solidFill>
              </a:rPr>
              <a:t>sorting</a:t>
            </a:r>
            <a:r>
              <a:rPr lang="en-US" sz="1900" kern="1200" dirty="0"/>
              <a:t>, arranging, </a:t>
            </a:r>
            <a:r>
              <a:rPr lang="en-US" sz="1900" kern="1200" dirty="0">
                <a:solidFill>
                  <a:schemeClr val="tx1"/>
                </a:solidFill>
              </a:rPr>
              <a:t>finding</a:t>
            </a:r>
          </a:p>
        </p:txBody>
      </p:sp>
    </p:spTree>
    <p:extLst>
      <p:ext uri="{BB962C8B-B14F-4D97-AF65-F5344CB8AC3E}">
        <p14:creationId xmlns:p14="http://schemas.microsoft.com/office/powerpoint/2010/main" val="299252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5E03-9465-EE46-B545-FF2EBADB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unique variables and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2ED-CE78-7543-9201-BEC0D736C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example_03.m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BEC2E-1A6A-9949-8394-B6E8FE54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98" y="2435944"/>
            <a:ext cx="5486400" cy="32603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781070-00BC-814A-879F-6F828B32BB93}"/>
              </a:ext>
            </a:extLst>
          </p:cNvPr>
          <p:cNvGrpSpPr/>
          <p:nvPr/>
        </p:nvGrpSpPr>
        <p:grpSpPr>
          <a:xfrm>
            <a:off x="2654181" y="2882259"/>
            <a:ext cx="1479285" cy="2031208"/>
            <a:chOff x="2432957" y="3265715"/>
            <a:chExt cx="1479285" cy="20312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F3794D-4483-7243-9881-D851843351A7}"/>
                </a:ext>
              </a:extLst>
            </p:cNvPr>
            <p:cNvSpPr/>
            <p:nvPr/>
          </p:nvSpPr>
          <p:spPr>
            <a:xfrm>
              <a:off x="2432957" y="3265715"/>
              <a:ext cx="1479285" cy="7589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370268-4967-0243-99D5-20D3CA7F4471}"/>
                </a:ext>
              </a:extLst>
            </p:cNvPr>
            <p:cNvSpPr/>
            <p:nvPr/>
          </p:nvSpPr>
          <p:spPr>
            <a:xfrm>
              <a:off x="2432957" y="4271058"/>
              <a:ext cx="1479285" cy="24306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FC41FD-C1A6-7740-BDD6-EFBDB3F93494}"/>
                </a:ext>
              </a:extLst>
            </p:cNvPr>
            <p:cNvSpPr/>
            <p:nvPr/>
          </p:nvSpPr>
          <p:spPr>
            <a:xfrm>
              <a:off x="2432957" y="5053854"/>
              <a:ext cx="1479285" cy="243069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FD80A-7C2C-B44D-B95F-96D32BCF7DA4}"/>
              </a:ext>
            </a:extLst>
          </p:cNvPr>
          <p:cNvGrpSpPr/>
          <p:nvPr/>
        </p:nvGrpSpPr>
        <p:grpSpPr>
          <a:xfrm>
            <a:off x="2654181" y="4164436"/>
            <a:ext cx="1479285" cy="1248751"/>
            <a:chOff x="2432957" y="4547892"/>
            <a:chExt cx="1479285" cy="12487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0EB154-AC07-0A4D-A10B-B0A409663CFB}"/>
                </a:ext>
              </a:extLst>
            </p:cNvPr>
            <p:cNvSpPr/>
            <p:nvPr/>
          </p:nvSpPr>
          <p:spPr>
            <a:xfrm>
              <a:off x="2432957" y="5551714"/>
              <a:ext cx="1479285" cy="24492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E0F7F1-BE78-BD4F-ABAE-6DAC4480AB8F}"/>
                </a:ext>
              </a:extLst>
            </p:cNvPr>
            <p:cNvSpPr/>
            <p:nvPr/>
          </p:nvSpPr>
          <p:spPr>
            <a:xfrm>
              <a:off x="2432957" y="4547892"/>
              <a:ext cx="1479285" cy="24492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531411-D6AD-8949-A661-71293346FFC1}"/>
              </a:ext>
            </a:extLst>
          </p:cNvPr>
          <p:cNvSpPr/>
          <p:nvPr/>
        </p:nvSpPr>
        <p:spPr>
          <a:xfrm>
            <a:off x="1134998" y="4913467"/>
            <a:ext cx="1463040" cy="7827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6D624-8268-3843-9B6C-B728638B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45" y="3231730"/>
            <a:ext cx="3657600" cy="31204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846DEF-594F-CD42-B39E-95E9AF43379A}"/>
              </a:ext>
            </a:extLst>
          </p:cNvPr>
          <p:cNvSpPr txBox="1"/>
          <p:nvPr/>
        </p:nvSpPr>
        <p:spPr>
          <a:xfrm>
            <a:off x="7564534" y="2621226"/>
            <a:ext cx="3433548" cy="20621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all_states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ori_data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{2}(:));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all_dates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ori_data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{1}(:));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data_sorted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9DA576-51E8-E74E-9CF4-C7268D4F320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428138" y="3652278"/>
            <a:ext cx="1136396" cy="1775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8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60A7415-7215-A64C-9D1E-CEFED4B4A94F}"/>
              </a:ext>
            </a:extLst>
          </p:cNvPr>
          <p:cNvSpPr/>
          <p:nvPr/>
        </p:nvSpPr>
        <p:spPr>
          <a:xfrm>
            <a:off x="2011680" y="2926080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processing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dirty="0">
                <a:solidFill>
                  <a:schemeClr val="bg1"/>
                </a:solidFill>
              </a:rPr>
              <a:t>o</a:t>
            </a:r>
            <a:r>
              <a:rPr lang="en-US" sz="1900" kern="1200" dirty="0">
                <a:solidFill>
                  <a:schemeClr val="bg1"/>
                </a:solidFill>
              </a:rPr>
              <a:t>utliers, </a:t>
            </a:r>
            <a:r>
              <a:rPr lang="en-US" sz="1900" kern="1200" dirty="0">
                <a:solidFill>
                  <a:schemeClr val="tx1"/>
                </a:solidFill>
              </a:rPr>
              <a:t>statistical processing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missing data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fitting</a:t>
            </a:r>
            <a:r>
              <a:rPr lang="en-US" sz="1900" kern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4368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94CD1C-7F94-2F49-A55C-B0B0ED32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0203D-7B7C-5A4A-81DF-D9B981B3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statistical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3256E-99B9-C64C-AB6A-2D909D7049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example_06.m </a:t>
            </a:r>
          </a:p>
          <a:p>
            <a:pPr lvl="1"/>
            <a:r>
              <a:rPr lang="en-US" dirty="0"/>
              <a:t>Time series of wind speed records, </a:t>
            </a:r>
            <a:r>
              <a:rPr lang="en-US" dirty="0" err="1"/>
              <a:t>Matlab</a:t>
            </a:r>
            <a:r>
              <a:rPr lang="en-US" dirty="0"/>
              <a:t> built-in dataset “</a:t>
            </a:r>
            <a:r>
              <a:rPr lang="en-US" i="1" dirty="0" err="1"/>
              <a:t>windData.mat</a:t>
            </a:r>
            <a:r>
              <a:rPr lang="en-US" dirty="0"/>
              <a:t>”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Left Arrow Callout 5">
            <a:extLst>
              <a:ext uri="{FF2B5EF4-FFF2-40B4-BE49-F238E27FC236}">
                <a16:creationId xmlns:a16="http://schemas.microsoft.com/office/drawing/2014/main" id="{8B960CE2-6B55-834C-A64B-4459CFBCF559}"/>
              </a:ext>
            </a:extLst>
          </p:cNvPr>
          <p:cNvSpPr/>
          <p:nvPr/>
        </p:nvSpPr>
        <p:spPr>
          <a:xfrm>
            <a:off x="8543548" y="4021418"/>
            <a:ext cx="1595876" cy="365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15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(speed)</a:t>
            </a:r>
          </a:p>
        </p:txBody>
      </p:sp>
    </p:spTree>
    <p:extLst>
      <p:ext uri="{BB962C8B-B14F-4D97-AF65-F5344CB8AC3E}">
        <p14:creationId xmlns:p14="http://schemas.microsoft.com/office/powerpoint/2010/main" val="27410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1E1B-2169-3648-B83E-1107CB4F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B739B-117B-EF4B-AEF6-4EC3289599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Maximum and minimum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04DBB-A5D8-2D46-B475-D5158D60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386126-FDFE-4045-9866-BDC34014462C}"/>
              </a:ext>
            </a:extLst>
          </p:cNvPr>
          <p:cNvGrpSpPr/>
          <p:nvPr/>
        </p:nvGrpSpPr>
        <p:grpSpPr>
          <a:xfrm>
            <a:off x="3769112" y="2993200"/>
            <a:ext cx="1864369" cy="365760"/>
            <a:chOff x="3769112" y="2993200"/>
            <a:chExt cx="1864369" cy="3657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63FC89-1D0C-F245-8420-7FC797C2A3CC}"/>
                </a:ext>
              </a:extLst>
            </p:cNvPr>
            <p:cNvSpPr/>
            <p:nvPr/>
          </p:nvSpPr>
          <p:spPr>
            <a:xfrm>
              <a:off x="3769112" y="3111190"/>
              <a:ext cx="137160" cy="137160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Arrow Callout 6">
              <a:extLst>
                <a:ext uri="{FF2B5EF4-FFF2-40B4-BE49-F238E27FC236}">
                  <a16:creationId xmlns:a16="http://schemas.microsoft.com/office/drawing/2014/main" id="{9592B391-66CB-9D44-B077-BE75D146395E}"/>
                </a:ext>
              </a:extLst>
            </p:cNvPr>
            <p:cNvSpPr/>
            <p:nvPr/>
          </p:nvSpPr>
          <p:spPr>
            <a:xfrm>
              <a:off x="4004811" y="2993200"/>
              <a:ext cx="1628670" cy="36576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815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(speed)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BCD1CF-83BD-3849-9853-57B5EB90C669}"/>
              </a:ext>
            </a:extLst>
          </p:cNvPr>
          <p:cNvGrpSpPr/>
          <p:nvPr/>
        </p:nvGrpSpPr>
        <p:grpSpPr>
          <a:xfrm>
            <a:off x="2222340" y="5882640"/>
            <a:ext cx="1739316" cy="365760"/>
            <a:chOff x="2222340" y="5882640"/>
            <a:chExt cx="1739316" cy="3657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B212FA-8D93-5843-8933-6EE25E6AF88E}"/>
                </a:ext>
              </a:extLst>
            </p:cNvPr>
            <p:cNvSpPr/>
            <p:nvPr/>
          </p:nvSpPr>
          <p:spPr>
            <a:xfrm>
              <a:off x="3824496" y="5995639"/>
              <a:ext cx="137160" cy="13716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Arrow Callout 9">
              <a:extLst>
                <a:ext uri="{FF2B5EF4-FFF2-40B4-BE49-F238E27FC236}">
                  <a16:creationId xmlns:a16="http://schemas.microsoft.com/office/drawing/2014/main" id="{9AEC4072-7288-D344-A0DC-1A275C98AD6C}"/>
                </a:ext>
              </a:extLst>
            </p:cNvPr>
            <p:cNvSpPr/>
            <p:nvPr/>
          </p:nvSpPr>
          <p:spPr>
            <a:xfrm>
              <a:off x="2222340" y="5882640"/>
              <a:ext cx="1519442" cy="36576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63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min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(speed)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06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BDCD-C156-0E4D-AC30-FD8E7833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A5D7B-1E27-B94B-9D64-4F542ADA04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 programming language, an advanced calculator, and an graphic tool.</a:t>
            </a:r>
          </a:p>
          <a:p>
            <a:r>
              <a:rPr lang="en-US" dirty="0"/>
              <a:t>No cost for all UCLA users and is also available on Hoffman2 cluster.</a:t>
            </a:r>
          </a:p>
          <a:p>
            <a:r>
              <a:rPr lang="en-US" dirty="0"/>
              <a:t>Installation on personal desktop/laptop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softwarecentral.ucla.edu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/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matlab-getmatlab</a:t>
            </a:r>
            <a:endParaRPr lang="en-US" dirty="0"/>
          </a:p>
          <a:p>
            <a:r>
              <a:rPr lang="en-US" dirty="0"/>
              <a:t>Many toolboxes are available for different applications.</a:t>
            </a:r>
          </a:p>
          <a:p>
            <a:r>
              <a:rPr lang="en-US" dirty="0"/>
              <a:t>All examples and this presentation are available at: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3"/>
              </a:rPr>
              <a:t>https://</a:t>
            </a:r>
            <a:r>
              <a:rPr lang="en-US" dirty="0" err="1">
                <a:solidFill>
                  <a:srgbClr val="0070C0"/>
                </a:solidFill>
                <a:hlinkClick r:id="rId3"/>
              </a:rPr>
              <a:t>github.com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/</a:t>
            </a:r>
            <a:r>
              <a:rPr lang="en-US" dirty="0" err="1">
                <a:solidFill>
                  <a:srgbClr val="0070C0"/>
                </a:solidFill>
                <a:hlinkClick r:id="rId3"/>
              </a:rPr>
              <a:t>jhyhuang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/</a:t>
            </a:r>
            <a:r>
              <a:rPr lang="en-US" dirty="0" err="1">
                <a:solidFill>
                  <a:srgbClr val="0070C0"/>
                </a:solidFill>
                <a:hlinkClick r:id="rId3"/>
              </a:rPr>
              <a:t>idre_matlab_dp_vis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727CD-A711-5844-B4C8-1C5F7798B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814" y="4393871"/>
            <a:ext cx="3657600" cy="21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7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0CEB11-1FFE-D84D-88DD-ACDC6E93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7861A-6F68-C04A-A95F-07C4B438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EE302-65AF-564E-BE40-EB375279AA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Basic statistical functions</a:t>
            </a:r>
          </a:p>
          <a:p>
            <a:pPr lvl="1"/>
            <a:r>
              <a:rPr lang="en-US" dirty="0"/>
              <a:t>Moving mean, mean, and standard deviation</a:t>
            </a:r>
          </a:p>
          <a:p>
            <a:endParaRPr lang="en-US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2EC0A66E-BE8C-134A-8630-91FE22D09A52}"/>
              </a:ext>
            </a:extLst>
          </p:cNvPr>
          <p:cNvSpPr/>
          <p:nvPr/>
        </p:nvSpPr>
        <p:spPr>
          <a:xfrm>
            <a:off x="1041723" y="5425591"/>
            <a:ext cx="2321311" cy="3657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488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movmean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(speed,5)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3951E0-314F-9A4B-91EB-ACC2DB362A44}"/>
              </a:ext>
            </a:extLst>
          </p:cNvPr>
          <p:cNvCxnSpPr>
            <a:cxnSpLocks/>
          </p:cNvCxnSpPr>
          <p:nvPr/>
        </p:nvCxnSpPr>
        <p:spPr>
          <a:xfrm>
            <a:off x="3512634" y="5425591"/>
            <a:ext cx="54083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54EF1E33-D354-124F-9F50-BFEAF685BE31}"/>
              </a:ext>
            </a:extLst>
          </p:cNvPr>
          <p:cNvSpPr/>
          <p:nvPr/>
        </p:nvSpPr>
        <p:spPr>
          <a:xfrm>
            <a:off x="9020755" y="5242711"/>
            <a:ext cx="1595876" cy="365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15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02B8CC-5B07-3C49-81EB-EB234E3EA9A7}"/>
              </a:ext>
            </a:extLst>
          </p:cNvPr>
          <p:cNvCxnSpPr/>
          <p:nvPr/>
        </p:nvCxnSpPr>
        <p:spPr>
          <a:xfrm>
            <a:off x="3512634" y="4873083"/>
            <a:ext cx="541949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Callout 12">
            <a:extLst>
              <a:ext uri="{FF2B5EF4-FFF2-40B4-BE49-F238E27FC236}">
                <a16:creationId xmlns:a16="http://schemas.microsoft.com/office/drawing/2014/main" id="{5241242A-DB2C-014B-8388-E04E65107821}"/>
              </a:ext>
            </a:extLst>
          </p:cNvPr>
          <p:cNvSpPr/>
          <p:nvPr/>
        </p:nvSpPr>
        <p:spPr>
          <a:xfrm>
            <a:off x="434639" y="4676920"/>
            <a:ext cx="2928395" cy="3657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348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mean(speed)+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(speed)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2922E5-2927-BF43-A4B1-E4B766FAC54F}"/>
              </a:ext>
            </a:extLst>
          </p:cNvPr>
          <p:cNvCxnSpPr/>
          <p:nvPr/>
        </p:nvCxnSpPr>
        <p:spPr>
          <a:xfrm>
            <a:off x="3512634" y="6006790"/>
            <a:ext cx="5419493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8507291-723F-8B40-9202-295101BC87FD}"/>
              </a:ext>
            </a:extLst>
          </p:cNvPr>
          <p:cNvSpPr/>
          <p:nvPr/>
        </p:nvSpPr>
        <p:spPr>
          <a:xfrm>
            <a:off x="3769112" y="3111190"/>
            <a:ext cx="137160" cy="13716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CDE90E-EA02-4343-8FEC-54F4F0B80144}"/>
              </a:ext>
            </a:extLst>
          </p:cNvPr>
          <p:cNvSpPr/>
          <p:nvPr/>
        </p:nvSpPr>
        <p:spPr>
          <a:xfrm>
            <a:off x="3824496" y="5995639"/>
            <a:ext cx="137160" cy="13716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1" grpId="1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E254-4D3A-1C45-9B01-AC9089E8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9E55-8E6C-FB49-B62C-6F78F32CA2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Combine multiple data series</a:t>
            </a:r>
          </a:p>
          <a:p>
            <a:pPr lvl="1"/>
            <a:r>
              <a:rPr lang="en-US" dirty="0"/>
              <a:t>The original data set, wind speed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50F2A-987D-9545-A2B2-B6EA9947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5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5F11-2384-9941-A58D-3876AB0C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351F-7493-6647-A886-18E0688CA9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Combine multiple data series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yyaxis</a:t>
            </a:r>
            <a:r>
              <a:rPr lang="en-US" dirty="0"/>
              <a:t> left for the first dataset</a:t>
            </a:r>
            <a:r>
              <a:rPr lang="zh-TW" altLang="en-US" dirty="0"/>
              <a:t> </a:t>
            </a:r>
            <a:r>
              <a:rPr lang="en-US" altLang="zh-TW" dirty="0"/>
              <a:t>(wind speed)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9B59E-A08C-154C-8465-28A936E3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0F4BAEFD-1EFC-4A4C-9E37-3B62907B5F7D}"/>
              </a:ext>
            </a:extLst>
          </p:cNvPr>
          <p:cNvSpPr/>
          <p:nvPr/>
        </p:nvSpPr>
        <p:spPr>
          <a:xfrm>
            <a:off x="1501817" y="3431949"/>
            <a:ext cx="1644929" cy="3657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7632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yyaxis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left</a:t>
            </a:r>
          </a:p>
        </p:txBody>
      </p:sp>
    </p:spTree>
    <p:extLst>
      <p:ext uri="{BB962C8B-B14F-4D97-AF65-F5344CB8AC3E}">
        <p14:creationId xmlns:p14="http://schemas.microsoft.com/office/powerpoint/2010/main" val="2048351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E254-4D3A-1C45-9B01-AC9089E8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9E55-8E6C-FB49-B62C-6F78F32CA2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Combine multiple data series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yyaxis</a:t>
            </a:r>
            <a:r>
              <a:rPr lang="en-US" dirty="0"/>
              <a:t> right for the second dataset (humidity)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93389-E00A-AA4F-A39F-651FED57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3C5161AB-27C5-674C-B05E-207A0E9174B5}"/>
              </a:ext>
            </a:extLst>
          </p:cNvPr>
          <p:cNvSpPr/>
          <p:nvPr/>
        </p:nvSpPr>
        <p:spPr>
          <a:xfrm>
            <a:off x="9336014" y="3431949"/>
            <a:ext cx="1767004" cy="365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95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yyaxis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8E88A-8F0A-8646-90BC-EA17D5688A5C}"/>
              </a:ext>
            </a:extLst>
          </p:cNvPr>
          <p:cNvSpPr/>
          <p:nvPr/>
        </p:nvSpPr>
        <p:spPr>
          <a:xfrm>
            <a:off x="8539316" y="5635034"/>
            <a:ext cx="3205925" cy="7360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Correlation_coefficient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corrcoef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speed,humidity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6B5841-3558-384B-8929-63DE933A891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167720" y="5825616"/>
            <a:ext cx="1371596" cy="1774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88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BE1A-FAFE-7F4C-A952-26417A36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Deal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95B1-118E-B144-9C74-D689CD4785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example_08.m</a:t>
            </a:r>
          </a:p>
          <a:p>
            <a:pPr lvl="1"/>
            <a:r>
              <a:rPr lang="en-US" dirty="0"/>
              <a:t>California COVID-19 confirmed case data from example_03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CC6FB-69C8-CB4E-87C0-A2DA31BC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6" name="Left Arrow Callout 5">
            <a:extLst>
              <a:ext uri="{FF2B5EF4-FFF2-40B4-BE49-F238E27FC236}">
                <a16:creationId xmlns:a16="http://schemas.microsoft.com/office/drawing/2014/main" id="{88CA9119-73DF-5A4E-BB29-CA49E43F578A}"/>
              </a:ext>
            </a:extLst>
          </p:cNvPr>
          <p:cNvSpPr/>
          <p:nvPr/>
        </p:nvSpPr>
        <p:spPr>
          <a:xfrm>
            <a:off x="9085291" y="6188182"/>
            <a:ext cx="2005495" cy="365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95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Xtickangle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(45)</a:t>
            </a:r>
          </a:p>
        </p:txBody>
      </p:sp>
    </p:spTree>
    <p:extLst>
      <p:ext uri="{BB962C8B-B14F-4D97-AF65-F5344CB8AC3E}">
        <p14:creationId xmlns:p14="http://schemas.microsoft.com/office/powerpoint/2010/main" val="23944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3EF2-6CB0-E143-B006-7AE1250F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511BA-2C67-454B-8DE8-A931A4F7E7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Fill missing data by the method “previous”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E32A9-1145-5A47-82EE-97D73E39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8AD3FB-A261-6443-818F-9F077112FE7C}"/>
              </a:ext>
            </a:extLst>
          </p:cNvPr>
          <p:cNvSpPr/>
          <p:nvPr/>
        </p:nvSpPr>
        <p:spPr>
          <a:xfrm>
            <a:off x="1051738" y="3573535"/>
            <a:ext cx="5043949" cy="9050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fm_method_1 = '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Cal_cases_previous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fillmissing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(Cal_cases_missing,fm_method_1);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33CD56-8C97-CB4E-9C77-0094CEF0BD24}"/>
              </a:ext>
            </a:extLst>
          </p:cNvPr>
          <p:cNvCxnSpPr>
            <a:stCxn id="6" idx="3"/>
          </p:cNvCxnSpPr>
          <p:nvPr/>
        </p:nvCxnSpPr>
        <p:spPr>
          <a:xfrm>
            <a:off x="6095687" y="4026065"/>
            <a:ext cx="880300" cy="5916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3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FA13-5154-C044-9A5D-7790B4A5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Deal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A862C-8E1F-3C4A-9DC7-6D3F8BD296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Fill missing data by the method “spline”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186E-4C13-F347-898E-D0AEAA33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E8B35-C53D-F843-B9D6-7A198C79D941}"/>
              </a:ext>
            </a:extLst>
          </p:cNvPr>
          <p:cNvSpPr/>
          <p:nvPr/>
        </p:nvSpPr>
        <p:spPr>
          <a:xfrm>
            <a:off x="1051738" y="3573535"/>
            <a:ext cx="5043949" cy="9050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fm_method_3 = ‘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spline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Cal_cases_previous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fillmissing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(Cal_cases_missing,fm_method_3);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1D6EE8-FA92-9B42-9062-B97EDAEF4ED9}"/>
              </a:ext>
            </a:extLst>
          </p:cNvPr>
          <p:cNvCxnSpPr>
            <a:stCxn id="6" idx="3"/>
          </p:cNvCxnSpPr>
          <p:nvPr/>
        </p:nvCxnSpPr>
        <p:spPr>
          <a:xfrm>
            <a:off x="6095687" y="4026065"/>
            <a:ext cx="880300" cy="5916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519B-F9D0-FA49-A381-08A44F03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C2E7-F2F8-2643-8940-E4B1A44750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example_10.m</a:t>
            </a:r>
          </a:p>
          <a:p>
            <a:pPr lvl="1"/>
            <a:r>
              <a:rPr lang="en-US" dirty="0"/>
              <a:t>California COVID-19 confirmed case data from example_03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14C3-B132-7F40-9B5F-824BA342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551A6B85-DD4B-E543-84EA-2B738401CBBC}"/>
              </a:ext>
            </a:extLst>
          </p:cNvPr>
          <p:cNvSpPr/>
          <p:nvPr/>
        </p:nvSpPr>
        <p:spPr>
          <a:xfrm>
            <a:off x="3598606" y="4190017"/>
            <a:ext cx="3244646" cy="855406"/>
          </a:xfrm>
          <a:prstGeom prst="homePlat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Can we use a mathematical equation to mimic this profile?</a:t>
            </a:r>
          </a:p>
        </p:txBody>
      </p:sp>
    </p:spTree>
    <p:extLst>
      <p:ext uri="{BB962C8B-B14F-4D97-AF65-F5344CB8AC3E}">
        <p14:creationId xmlns:p14="http://schemas.microsoft.com/office/powerpoint/2010/main" val="2190752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0190B69-D047-244A-A78A-DFA69020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04" y="2560320"/>
            <a:ext cx="6979166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AAC8A-95F0-AA4C-A812-40005D66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B666-0E9E-6D46-96C8-05CA6C196E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Polynomial fitting, N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502E00-D8C9-6343-9616-91BD3B32FD38}"/>
                  </a:ext>
                </a:extLst>
              </p:cNvPr>
              <p:cNvSpPr/>
              <p:nvPr/>
            </p:nvSpPr>
            <p:spPr>
              <a:xfrm>
                <a:off x="3989530" y="3485783"/>
                <a:ext cx="1882695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502E00-D8C9-6343-9616-91BD3B32F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530" y="3485783"/>
                <a:ext cx="1882695" cy="871457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A9E131-3F82-B649-848B-A7419F436E68}"/>
              </a:ext>
            </a:extLst>
          </p:cNvPr>
          <p:cNvSpPr/>
          <p:nvPr/>
        </p:nvSpPr>
        <p:spPr>
          <a:xfrm>
            <a:off x="6312309" y="5294671"/>
            <a:ext cx="5353665" cy="6636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[1:length(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Cal_dates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)]’;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PnF1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power = 1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B78848-614F-AD4A-B93A-63CE7C036D77}"/>
              </a:ext>
            </a:extLst>
          </p:cNvPr>
          <p:cNvCxnSpPr/>
          <p:nvPr/>
        </p:nvCxnSpPr>
        <p:spPr>
          <a:xfrm flipH="1" flipV="1">
            <a:off x="5515897" y="5058697"/>
            <a:ext cx="796412" cy="56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90904A-C87F-9E4F-8C1E-A43A7D20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560320"/>
            <a:ext cx="6979166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B0554-777B-4840-8E29-28A147D5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FDA-0647-AF46-9D9F-1B1B209BE3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Polynomial fitting, N = 2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39EE04-A1E8-EF43-852D-F4E2DE281B0F}"/>
                  </a:ext>
                </a:extLst>
              </p:cNvPr>
              <p:cNvSpPr/>
              <p:nvPr/>
            </p:nvSpPr>
            <p:spPr>
              <a:xfrm>
                <a:off x="3989530" y="3485783"/>
                <a:ext cx="1882695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39EE04-A1E8-EF43-852D-F4E2DE281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530" y="3485783"/>
                <a:ext cx="1882695" cy="871457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79CE0C7-4E32-024F-A432-579A4310EC6D}"/>
              </a:ext>
            </a:extLst>
          </p:cNvPr>
          <p:cNvSpPr/>
          <p:nvPr/>
        </p:nvSpPr>
        <p:spPr>
          <a:xfrm>
            <a:off x="6312309" y="5294672"/>
            <a:ext cx="5353665" cy="840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[1:length(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Cal_dates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)]’;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PnF1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(x,Cal_confirmed,1);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power = 1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PnF2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power = 2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6A26DA-1671-0948-A06D-61A25EFC72F8}"/>
              </a:ext>
            </a:extLst>
          </p:cNvPr>
          <p:cNvCxnSpPr/>
          <p:nvPr/>
        </p:nvCxnSpPr>
        <p:spPr>
          <a:xfrm flipH="1" flipV="1">
            <a:off x="5515897" y="5058697"/>
            <a:ext cx="796412" cy="56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4E90-CEB0-4144-8445-F9084BC7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cap="none" dirty="0"/>
              <a:t>Basic of MATLAB interface</a:t>
            </a:r>
          </a:p>
        </p:txBody>
      </p:sp>
    </p:spTree>
    <p:extLst>
      <p:ext uri="{BB962C8B-B14F-4D97-AF65-F5344CB8AC3E}">
        <p14:creationId xmlns:p14="http://schemas.microsoft.com/office/powerpoint/2010/main" val="3175194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DD78C9-2C5C-F34C-8151-63F433D8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560320"/>
            <a:ext cx="6979166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CA0DC-78B3-8A45-8449-2847CE56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E478-84B2-2745-8BCC-F3CEFB86E5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Polynomial fitting, N = 3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FCFCFC0-410A-7040-A565-01CA924EE821}"/>
                  </a:ext>
                </a:extLst>
              </p:cNvPr>
              <p:cNvSpPr/>
              <p:nvPr/>
            </p:nvSpPr>
            <p:spPr>
              <a:xfrm>
                <a:off x="3989530" y="3485783"/>
                <a:ext cx="1882695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FCFCFC0-410A-7040-A565-01CA924EE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530" y="3485783"/>
                <a:ext cx="1882695" cy="871457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E4D516F-3F66-E148-BFB4-B3C09C9FFC3C}"/>
              </a:ext>
            </a:extLst>
          </p:cNvPr>
          <p:cNvSpPr/>
          <p:nvPr/>
        </p:nvSpPr>
        <p:spPr>
          <a:xfrm>
            <a:off x="6312309" y="5294672"/>
            <a:ext cx="5353665" cy="107639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[1:length(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Cal_dates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)]’;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PnF1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(x,Cal_confirmed,1);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power = 1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PnF2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(x,Cal_confirmed,2);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power = 2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PnF3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power = 3</a:t>
            </a:r>
          </a:p>
          <a:p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771FB6-E320-5E4E-B00D-AE39D9969E8C}"/>
              </a:ext>
            </a:extLst>
          </p:cNvPr>
          <p:cNvCxnSpPr/>
          <p:nvPr/>
        </p:nvCxnSpPr>
        <p:spPr>
          <a:xfrm flipH="1" flipV="1">
            <a:off x="5515897" y="5058697"/>
            <a:ext cx="796412" cy="56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98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7CFD-AAD8-3540-A870-2B8AFBFC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5AA0-31D4-6A49-8946-229626B480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Curve fitting, using exponential function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94F3C-8219-904E-AF77-66A1F1A6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560320"/>
            <a:ext cx="6979166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D4866-F2DE-B146-88B6-B4CCFD375B6A}"/>
                  </a:ext>
                </a:extLst>
              </p:cNvPr>
              <p:cNvSpPr txBox="1"/>
              <p:nvPr/>
            </p:nvSpPr>
            <p:spPr>
              <a:xfrm>
                <a:off x="4055806" y="3687409"/>
                <a:ext cx="190379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D4866-F2DE-B146-88B6-B4CCFD375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806" y="3687409"/>
                <a:ext cx="1903791" cy="46820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E05F373-F424-B146-BE7A-D566092FA191}"/>
              </a:ext>
            </a:extLst>
          </p:cNvPr>
          <p:cNvSpPr/>
          <p:nvPr/>
        </p:nvSpPr>
        <p:spPr>
          <a:xfrm>
            <a:off x="7124095" y="5186517"/>
            <a:ext cx="4507340" cy="6636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[1:length(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Cal_dates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)]’;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CF_exp1 =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(x,Cal_confirmed,’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’); 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05E934-BA76-704D-9BE7-3A3A8234B90A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742903" y="4572000"/>
            <a:ext cx="1634862" cy="614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3EF6-9982-4D4F-B4AB-21705C43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366A7-15A7-8845-A341-BF3BA486C1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Comparison between exponential curve fitting and polynomial fitting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3C63-BFFC-AA4E-96DC-F327A590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560319"/>
            <a:ext cx="6979167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5D46A9-92B2-F847-A54C-FB66CB355514}"/>
              </a:ext>
            </a:extLst>
          </p:cNvPr>
          <p:cNvSpPr/>
          <p:nvPr/>
        </p:nvSpPr>
        <p:spPr>
          <a:xfrm>
            <a:off x="7124095" y="5186517"/>
            <a:ext cx="4507340" cy="9045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[1:length(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Cal_dates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)]’;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CF_exp1 =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(x,Cal_confirmed,’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PnF3 =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polyfit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(x,Cal_confirmed,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08FB13-993A-C944-BCCD-F0E56F31C20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42903" y="4572001"/>
            <a:ext cx="1634862" cy="6145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53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FAE968CF-2602-ED40-9670-C6FEE6D16001}"/>
              </a:ext>
            </a:extLst>
          </p:cNvPr>
          <p:cNvSpPr/>
          <p:nvPr/>
        </p:nvSpPr>
        <p:spPr>
          <a:xfrm>
            <a:off x="2011680" y="2926080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visualization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</a:t>
            </a:r>
            <a:r>
              <a:rPr lang="en-US" sz="1900" kern="1200" dirty="0">
                <a:solidFill>
                  <a:schemeClr val="bg1"/>
                </a:solidFill>
              </a:rPr>
              <a:t>torage,</a:t>
            </a:r>
            <a:r>
              <a:rPr lang="en-US" sz="1900" kern="1200" dirty="0">
                <a:solidFill>
                  <a:schemeClr val="tx1"/>
                </a:solidFill>
              </a:rPr>
              <a:t> graphic plotting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animation</a:t>
            </a:r>
            <a:r>
              <a:rPr lang="en-US" sz="1900" kern="12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405699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C269-6F11-B345-A80A-9FE53FA6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2D graphical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556D-FA4F-E040-A5E0-63CD2E9A5F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example_05.m</a:t>
            </a:r>
          </a:p>
          <a:p>
            <a:pPr lvl="1"/>
            <a:r>
              <a:rPr lang="en-US" dirty="0"/>
              <a:t>LA and Ventura counties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3B31C-3F37-C844-9B3B-1B9D682A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560320"/>
            <a:ext cx="6979166" cy="411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C6080-6F68-8E42-89DA-D7D570264E13}"/>
              </a:ext>
            </a:extLst>
          </p:cNvPr>
          <p:cNvGrpSpPr/>
          <p:nvPr/>
        </p:nvGrpSpPr>
        <p:grpSpPr>
          <a:xfrm>
            <a:off x="4644373" y="2070705"/>
            <a:ext cx="7078213" cy="3138542"/>
            <a:chOff x="4644373" y="2070705"/>
            <a:chExt cx="7078213" cy="31385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42C668-60B2-3C42-8479-AD18EB49F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373" y="3268968"/>
              <a:ext cx="3094574" cy="19402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A7C85-1400-A24A-BF93-C81DBFF9B1B9}"/>
                </a:ext>
              </a:extLst>
            </p:cNvPr>
            <p:cNvSpPr txBox="1"/>
            <p:nvPr/>
          </p:nvSpPr>
          <p:spPr>
            <a:xfrm>
              <a:off x="6924093" y="2070705"/>
              <a:ext cx="4798493" cy="156966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fname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'LA_Ventura_Counties.h5’;</a:t>
              </a:r>
            </a:p>
            <a:p>
              <a:endPara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fname_info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h5info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fname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endPara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Lat = 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h5read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fname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,'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/Lat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'); % latitude</a:t>
              </a:r>
            </a:p>
            <a:p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Elev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h5read(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fname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,'/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Elev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');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53A982-31F6-4847-9929-8E0D874CE45D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6191660" y="2855535"/>
              <a:ext cx="732433" cy="166070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1E82C4-C19E-9E48-8029-8CDD3D16BD04}"/>
              </a:ext>
            </a:extLst>
          </p:cNvPr>
          <p:cNvSpPr txBox="1"/>
          <p:nvPr/>
        </p:nvSpPr>
        <p:spPr>
          <a:xfrm>
            <a:off x="6924093" y="4890070"/>
            <a:ext cx="4798493" cy="10772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of each variable is 480 (rows) by 320 (cols)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pcolor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Lon,Lat,Elev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shading flat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ABB468-5209-F64D-9CBD-AB8524C0BBAF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5687" y="5096107"/>
            <a:ext cx="828406" cy="33257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9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0635-275A-EC46-9812-776A290B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graphical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94CA-C1CB-2844-811F-190915AB17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With “shading flat” and without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D4B40-8026-3640-BE3C-957A1645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169388"/>
            <a:ext cx="5943600" cy="350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ACBD3-722A-CC40-9694-6E78E1C8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761977"/>
            <a:ext cx="6400800" cy="37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6913-5064-3945-9F70-05F2FDC0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fill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25CE-9025-CB4C-B587-18E4735635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94624"/>
            <a:ext cx="10363826" cy="5042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example_04.m</a:t>
            </a:r>
            <a:endParaRPr lang="en-US" dirty="0"/>
          </a:p>
          <a:p>
            <a:pPr lvl="1"/>
            <a:r>
              <a:rPr lang="en-US" dirty="0"/>
              <a:t>Wind flow through over a rectangular channel</a:t>
            </a:r>
          </a:p>
          <a:p>
            <a:pPr lvl="1"/>
            <a:endParaRPr lang="en-US" sz="1600" dirty="0"/>
          </a:p>
          <a:p>
            <a:r>
              <a:rPr lang="en-US" dirty="0" err="1"/>
              <a:t>pcolor</a:t>
            </a:r>
            <a:endParaRPr lang="en-US" dirty="0"/>
          </a:p>
          <a:p>
            <a:pPr lvl="1"/>
            <a:r>
              <a:rPr lang="en-US" dirty="0"/>
              <a:t>fill cells (with a similar value) by a color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pcolor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x,y,velocity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shading flat;</a:t>
            </a:r>
          </a:p>
          <a:p>
            <a:pPr lvl="1"/>
            <a:endParaRPr lang="en-US" sz="2400" dirty="0"/>
          </a:p>
          <a:p>
            <a:r>
              <a:rPr lang="en-US" dirty="0" err="1"/>
              <a:t>contourf</a:t>
            </a:r>
            <a:endParaRPr lang="en-US" dirty="0"/>
          </a:p>
          <a:p>
            <a:pPr lvl="1"/>
            <a:r>
              <a:rPr lang="en-US" dirty="0"/>
              <a:t>fill a contour (</a:t>
            </a:r>
            <a:r>
              <a:rPr lang="en-US"/>
              <a:t>with a similar </a:t>
            </a:r>
            <a:r>
              <a:rPr lang="en-US" dirty="0"/>
              <a:t>value) by a color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contourf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x,y,velocity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shading flat;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608A78EC-311F-484A-B612-3886F1284E13}"/>
              </a:ext>
            </a:extLst>
          </p:cNvPr>
          <p:cNvSpPr/>
          <p:nvPr/>
        </p:nvSpPr>
        <p:spPr>
          <a:xfrm>
            <a:off x="7761608" y="1729160"/>
            <a:ext cx="1248937" cy="546410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9F812-B235-F34F-BA82-4AD8F34CF268}"/>
              </a:ext>
            </a:extLst>
          </p:cNvPr>
          <p:cNvCxnSpPr/>
          <p:nvPr/>
        </p:nvCxnSpPr>
        <p:spPr>
          <a:xfrm>
            <a:off x="9288665" y="1504336"/>
            <a:ext cx="0" cy="78598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21BA3D-109E-0A42-B384-408939B9ECD1}"/>
              </a:ext>
            </a:extLst>
          </p:cNvPr>
          <p:cNvCxnSpPr/>
          <p:nvPr/>
        </p:nvCxnSpPr>
        <p:spPr>
          <a:xfrm>
            <a:off x="9288665" y="2275570"/>
            <a:ext cx="1875504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0BD9854D-7C57-5547-B417-B2064BE0D762}"/>
              </a:ext>
            </a:extLst>
          </p:cNvPr>
          <p:cNvSpPr/>
          <p:nvPr/>
        </p:nvSpPr>
        <p:spPr>
          <a:xfrm>
            <a:off x="9055149" y="1869123"/>
            <a:ext cx="2109019" cy="275881"/>
          </a:xfrm>
          <a:prstGeom prst="parallelogram">
            <a:avLst>
              <a:gd name="adj" fmla="val 8201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44D5B0-B89A-6E4F-8168-F9746C4C1A3C}"/>
              </a:ext>
            </a:extLst>
          </p:cNvPr>
          <p:cNvCxnSpPr/>
          <p:nvPr/>
        </p:nvCxnSpPr>
        <p:spPr>
          <a:xfrm flipH="1">
            <a:off x="9055149" y="2290318"/>
            <a:ext cx="233516" cy="206118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>
            <a:extLst>
              <a:ext uri="{FF2B5EF4-FFF2-40B4-BE49-F238E27FC236}">
                <a16:creationId xmlns:a16="http://schemas.microsoft.com/office/drawing/2014/main" id="{2F407C01-52B2-C74B-B5AC-5827CB0004CB}"/>
              </a:ext>
            </a:extLst>
          </p:cNvPr>
          <p:cNvSpPr/>
          <p:nvPr/>
        </p:nvSpPr>
        <p:spPr>
          <a:xfrm>
            <a:off x="9055149" y="1504336"/>
            <a:ext cx="2109020" cy="992100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C60386-EC43-2045-809B-84BEA338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81" y="2802328"/>
            <a:ext cx="2886075" cy="1771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2A585-4F2D-A541-A6B1-54FA1184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81" y="4865124"/>
            <a:ext cx="2886075" cy="1771650"/>
          </a:xfrm>
          <a:prstGeom prst="rect">
            <a:avLst/>
          </a:prstGeom>
        </p:spPr>
      </p:pic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D314286E-1CE0-C84D-83DC-8AD501AB167D}"/>
              </a:ext>
            </a:extLst>
          </p:cNvPr>
          <p:cNvSpPr/>
          <p:nvPr/>
        </p:nvSpPr>
        <p:spPr>
          <a:xfrm>
            <a:off x="10346459" y="2970880"/>
            <a:ext cx="1386063" cy="365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74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7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1D26-2DB4-D24B-B329-5B1E7941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of plotting function and colormap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04F3-F969-9C4D-BB31-60E5B126D8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example_11.m</a:t>
            </a:r>
          </a:p>
          <a:p>
            <a:pPr lvl="1"/>
            <a:r>
              <a:rPr lang="en-US" dirty="0"/>
              <a:t>Brain MRI images, </a:t>
            </a:r>
            <a:r>
              <a:rPr lang="en-US" dirty="0" err="1"/>
              <a:t>Matlab</a:t>
            </a:r>
            <a:r>
              <a:rPr lang="en-US"/>
              <a:t> built-in </a:t>
            </a:r>
            <a:r>
              <a:rPr lang="en-US" dirty="0"/>
              <a:t>database “</a:t>
            </a:r>
            <a:r>
              <a:rPr lang="en-US" i="1" dirty="0" err="1"/>
              <a:t>mri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698A7-3A57-454D-BACA-C4ECE42C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594624"/>
            <a:ext cx="22860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D5E44-CE9C-5243-9956-9F13D0B94572}"/>
              </a:ext>
            </a:extLst>
          </p:cNvPr>
          <p:cNvSpPr txBox="1"/>
          <p:nvPr/>
        </p:nvSpPr>
        <p:spPr>
          <a:xfrm>
            <a:off x="5117687" y="6444802"/>
            <a:ext cx="667522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https://</a:t>
            </a:r>
            <a:r>
              <a:rPr lang="en-US" sz="1000" dirty="0" err="1">
                <a:latin typeface="Times" pitchFamily="2" charset="0"/>
              </a:rPr>
              <a:t>www.sciencesource.com</a:t>
            </a:r>
            <a:r>
              <a:rPr lang="en-US" sz="1000" dirty="0">
                <a:latin typeface="Times" pitchFamily="2" charset="0"/>
              </a:rPr>
              <a:t>/archive/Healthy-brain--3D-MRI-scan-SS2763640.html#/</a:t>
            </a:r>
            <a:r>
              <a:rPr lang="en-US" sz="1000" dirty="0" err="1">
                <a:latin typeface="Times" pitchFamily="2" charset="0"/>
              </a:rPr>
              <a:t>SearchResult&amp;ITEMID</a:t>
            </a:r>
            <a:r>
              <a:rPr lang="en-US" sz="1000" dirty="0">
                <a:latin typeface="Times" pitchFamily="2" charset="0"/>
              </a:rPr>
              <a:t>=SS2763640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85787E-7DBE-6048-9A93-99D897CF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2829375"/>
            <a:ext cx="8229600" cy="34190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FBC22-8FB4-6546-85E2-0DB601576B8D}"/>
              </a:ext>
            </a:extLst>
          </p:cNvPr>
          <p:cNvGrpSpPr/>
          <p:nvPr/>
        </p:nvGrpSpPr>
        <p:grpSpPr>
          <a:xfrm>
            <a:off x="8991600" y="1993633"/>
            <a:ext cx="2286000" cy="835742"/>
            <a:chOff x="8991600" y="1993633"/>
            <a:chExt cx="2286000" cy="83574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46CC0B-59BE-3548-9E1A-6498B7872699}"/>
                </a:ext>
              </a:extLst>
            </p:cNvPr>
            <p:cNvCxnSpPr/>
            <p:nvPr/>
          </p:nvCxnSpPr>
          <p:spPr>
            <a:xfrm>
              <a:off x="8991600" y="2829375"/>
              <a:ext cx="2286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CE218F-20BD-EA4C-A01C-46CC771CE1C5}"/>
                </a:ext>
              </a:extLst>
            </p:cNvPr>
            <p:cNvCxnSpPr/>
            <p:nvPr/>
          </p:nvCxnSpPr>
          <p:spPr>
            <a:xfrm>
              <a:off x="8991600" y="2539323"/>
              <a:ext cx="2286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4C593A-ED2B-9C46-A72E-154EB0A74BF5}"/>
                </a:ext>
              </a:extLst>
            </p:cNvPr>
            <p:cNvCxnSpPr/>
            <p:nvPr/>
          </p:nvCxnSpPr>
          <p:spPr>
            <a:xfrm>
              <a:off x="8991600" y="2273852"/>
              <a:ext cx="2286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0DB422-12C9-6D4F-9DB5-44BFA636373D}"/>
                </a:ext>
              </a:extLst>
            </p:cNvPr>
            <p:cNvCxnSpPr/>
            <p:nvPr/>
          </p:nvCxnSpPr>
          <p:spPr>
            <a:xfrm>
              <a:off x="8991600" y="1993633"/>
              <a:ext cx="2286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663AD7-73C3-704A-9EA7-F56635A42A4B}"/>
              </a:ext>
            </a:extLst>
          </p:cNvPr>
          <p:cNvSpPr txBox="1"/>
          <p:nvPr/>
        </p:nvSpPr>
        <p:spPr>
          <a:xfrm>
            <a:off x="11292348" y="1814051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22</a:t>
            </a:r>
          </a:p>
          <a:p>
            <a:pPr algn="r"/>
            <a:r>
              <a:rPr lang="en-US" dirty="0"/>
              <a:t>15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41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189D-DC0C-A449-8D65-BFA7A86F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colormaps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9224-39A6-7E4E-8D80-D8CE2346B1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example_12.m</a:t>
            </a:r>
            <a:endParaRPr lang="en-US" dirty="0"/>
          </a:p>
          <a:p>
            <a:pPr lvl="1"/>
            <a:r>
              <a:rPr lang="en-US" dirty="0"/>
              <a:t>Snow cover in the Kings Canyon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479CE-462F-A249-82C2-A389518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47" y="1594624"/>
            <a:ext cx="2958353" cy="4572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74E39-9755-A447-B789-189B3479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2756309"/>
            <a:ext cx="4114800" cy="2650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578B8-58DB-2C4B-8896-2CCAB2FD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29" y="3880624"/>
            <a:ext cx="4114800" cy="26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BA77-4D56-714C-BE7F-B93D0189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of colormaps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19941-C207-BD43-80E5-3465F839D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example_12.m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603F5-C2F1-E04C-8DF8-FF7F2E26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363606"/>
            <a:ext cx="6979166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6B7D0-0558-5447-A41E-03D0B40E4CAA}"/>
              </a:ext>
            </a:extLst>
          </p:cNvPr>
          <p:cNvSpPr/>
          <p:nvPr/>
        </p:nvSpPr>
        <p:spPr>
          <a:xfrm>
            <a:off x="6916995" y="3731341"/>
            <a:ext cx="5005896" cy="26397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ax1 = subplot(2,2,3); </a:t>
            </a:r>
            <a:r>
              <a:rPr lang="en-US" sz="1600" dirty="0">
                <a:solidFill>
                  <a:srgbClr val="7030A0"/>
                </a:solidFill>
                <a:cs typeface="Consolas" panose="020B0609020204030204" pitchFamily="49" charset="0"/>
              </a:rPr>
              <a:t>% elevation plot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ax2 = axes; </a:t>
            </a:r>
            <a:r>
              <a:rPr lang="en-US" sz="1600" dirty="0">
                <a:solidFill>
                  <a:srgbClr val="7030A0"/>
                </a:solidFill>
                <a:cs typeface="Consolas" panose="020B0609020204030204" pitchFamily="49" charset="0"/>
              </a:rPr>
              <a:t>% snow plot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linkaxes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([ax1 ax2]);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set(ax2,'Color','none','Visible','off’);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colormap(ax1,cmap_elev);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colormap(ax2,cmap_snow);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set([ax1,ax2],'Position',ax1_pos);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7BDD8E-8D69-DD49-8611-71E400F68F8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07627" y="5051202"/>
            <a:ext cx="1209368" cy="33195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8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4090EB3C-425B-8E45-9B85-3C523123BB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1200" y="1471962"/>
            <a:ext cx="8229600" cy="514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80A7A-E365-5947-95AD-2F138865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graphic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36E29-34DE-E14D-8A1D-89FF16D6E3D3}"/>
              </a:ext>
            </a:extLst>
          </p:cNvPr>
          <p:cNvSpPr/>
          <p:nvPr/>
        </p:nvSpPr>
        <p:spPr>
          <a:xfrm>
            <a:off x="1981200" y="2475571"/>
            <a:ext cx="1776761" cy="26205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69430-90E6-1648-BF4C-8FB09FA2ED52}"/>
              </a:ext>
            </a:extLst>
          </p:cNvPr>
          <p:cNvSpPr/>
          <p:nvPr/>
        </p:nvSpPr>
        <p:spPr>
          <a:xfrm>
            <a:off x="1981200" y="5253618"/>
            <a:ext cx="1776761" cy="12043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3465A-951D-F84F-AAB2-752313C647E0}"/>
              </a:ext>
            </a:extLst>
          </p:cNvPr>
          <p:cNvSpPr/>
          <p:nvPr/>
        </p:nvSpPr>
        <p:spPr>
          <a:xfrm>
            <a:off x="3947532" y="2475571"/>
            <a:ext cx="4586868" cy="398237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200" dirty="0">
              <a:solidFill>
                <a:srgbClr val="FFC000"/>
              </a:solidFill>
            </a:endParaRPr>
          </a:p>
          <a:p>
            <a:pPr algn="ctr"/>
            <a:endParaRPr lang="en-US" sz="2200" dirty="0">
              <a:solidFill>
                <a:srgbClr val="FFC000"/>
              </a:solidFill>
            </a:endParaRPr>
          </a:p>
          <a:p>
            <a:pPr algn="ctr"/>
            <a:endParaRPr lang="en-US" sz="2200" dirty="0">
              <a:solidFill>
                <a:srgbClr val="FFC000"/>
              </a:solidFill>
            </a:endParaRPr>
          </a:p>
          <a:p>
            <a:pPr algn="ctr"/>
            <a:r>
              <a:rPr lang="en-US" sz="2200" dirty="0">
                <a:solidFill>
                  <a:srgbClr val="FFC000"/>
                </a:solidFill>
              </a:rPr>
              <a:t>Command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86560-8822-F748-B590-2ABAAF09B64D}"/>
              </a:ext>
            </a:extLst>
          </p:cNvPr>
          <p:cNvSpPr/>
          <p:nvPr/>
        </p:nvSpPr>
        <p:spPr>
          <a:xfrm>
            <a:off x="8619893" y="2475571"/>
            <a:ext cx="1505414" cy="39823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200" dirty="0">
              <a:solidFill>
                <a:srgbClr val="00B050"/>
              </a:solidFill>
            </a:endParaRPr>
          </a:p>
          <a:p>
            <a:pPr algn="ctr"/>
            <a:endParaRPr lang="en-US" sz="2200" dirty="0">
              <a:solidFill>
                <a:srgbClr val="00B050"/>
              </a:solidFill>
            </a:endParaRPr>
          </a:p>
          <a:p>
            <a:pPr algn="ctr"/>
            <a:endParaRPr lang="en-US" sz="2200" dirty="0">
              <a:solidFill>
                <a:srgbClr val="00B050"/>
              </a:solidFill>
            </a:endParaRPr>
          </a:p>
          <a:p>
            <a:pPr algn="ctr"/>
            <a:r>
              <a:rPr lang="en-US" sz="2200" dirty="0">
                <a:solidFill>
                  <a:srgbClr val="00B050"/>
                </a:solidFill>
              </a:rPr>
              <a:t>Workspace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1271C-5FDF-E946-8C11-579BC6077097}"/>
              </a:ext>
            </a:extLst>
          </p:cNvPr>
          <p:cNvSpPr txBox="1"/>
          <p:nvPr/>
        </p:nvSpPr>
        <p:spPr>
          <a:xfrm>
            <a:off x="780230" y="3401118"/>
            <a:ext cx="1200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Current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B3F01-68E1-1E45-A429-E2E9E5709B47}"/>
              </a:ext>
            </a:extLst>
          </p:cNvPr>
          <p:cNvSpPr txBox="1"/>
          <p:nvPr/>
        </p:nvSpPr>
        <p:spPr>
          <a:xfrm>
            <a:off x="780230" y="5640340"/>
            <a:ext cx="947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Details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FF4BA3-CB5D-084D-B70D-F6D23B0C42CF}"/>
              </a:ext>
            </a:extLst>
          </p:cNvPr>
          <p:cNvGrpSpPr/>
          <p:nvPr/>
        </p:nvGrpSpPr>
        <p:grpSpPr>
          <a:xfrm>
            <a:off x="8021256" y="1388962"/>
            <a:ext cx="3152475" cy="914701"/>
            <a:chOff x="8021256" y="1388962"/>
            <a:chExt cx="3152475" cy="9147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09BCD7-B15B-AB46-BFFA-BC3691476DB4}"/>
                </a:ext>
              </a:extLst>
            </p:cNvPr>
            <p:cNvSpPr/>
            <p:nvPr/>
          </p:nvSpPr>
          <p:spPr>
            <a:xfrm>
              <a:off x="8021256" y="1632030"/>
              <a:ext cx="277792" cy="5440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07CDF-3443-4844-BF0E-360A4A388E95}"/>
                </a:ext>
              </a:extLst>
            </p:cNvPr>
            <p:cNvSpPr/>
            <p:nvPr/>
          </p:nvSpPr>
          <p:spPr>
            <a:xfrm>
              <a:off x="8619893" y="1388962"/>
              <a:ext cx="1125991" cy="3472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D7A52B-826E-E740-B20D-7B008671BAE6}"/>
                </a:ext>
              </a:extLst>
            </p:cNvPr>
            <p:cNvSpPr txBox="1"/>
            <p:nvPr/>
          </p:nvSpPr>
          <p:spPr>
            <a:xfrm>
              <a:off x="8905097" y="1749665"/>
              <a:ext cx="22686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Key feature 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8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1F75-DE63-B54F-800B-42D602D8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filling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0CF8-032F-7745-AD7C-5548EEDF84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example_04.m</a:t>
            </a:r>
          </a:p>
          <a:p>
            <a:pPr lvl="1"/>
            <a:r>
              <a:rPr lang="en-US" dirty="0"/>
              <a:t>wind flow thought a rectangular channel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4EE8-82C3-6944-8B64-6AC8CE16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7" y="2830643"/>
            <a:ext cx="10972800" cy="3417757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91C041CD-D982-7D48-AD32-1728314A2F72}"/>
              </a:ext>
            </a:extLst>
          </p:cNvPr>
          <p:cNvSpPr/>
          <p:nvPr/>
        </p:nvSpPr>
        <p:spPr>
          <a:xfrm>
            <a:off x="7761608" y="1729160"/>
            <a:ext cx="1248937" cy="546410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F386F9-7E02-274B-9F9A-3909BA10600B}"/>
              </a:ext>
            </a:extLst>
          </p:cNvPr>
          <p:cNvCxnSpPr/>
          <p:nvPr/>
        </p:nvCxnSpPr>
        <p:spPr>
          <a:xfrm>
            <a:off x="9288665" y="1504336"/>
            <a:ext cx="0" cy="78598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04FCF-2CCD-B141-8BEF-18C85F04DC00}"/>
              </a:ext>
            </a:extLst>
          </p:cNvPr>
          <p:cNvCxnSpPr/>
          <p:nvPr/>
        </p:nvCxnSpPr>
        <p:spPr>
          <a:xfrm>
            <a:off x="9288665" y="2275570"/>
            <a:ext cx="1875504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2B513-BA9F-C84C-8A67-CFF2246C413C}"/>
              </a:ext>
            </a:extLst>
          </p:cNvPr>
          <p:cNvCxnSpPr/>
          <p:nvPr/>
        </p:nvCxnSpPr>
        <p:spPr>
          <a:xfrm flipH="1">
            <a:off x="9055149" y="2290318"/>
            <a:ext cx="233516" cy="206118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09AEBB51-EB88-D94D-8299-0E9458498CAB}"/>
              </a:ext>
            </a:extLst>
          </p:cNvPr>
          <p:cNvSpPr/>
          <p:nvPr/>
        </p:nvSpPr>
        <p:spPr>
          <a:xfrm>
            <a:off x="9055149" y="1504336"/>
            <a:ext cx="2109020" cy="992100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E14C-EE08-7348-BD17-2F4F810C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3400-E400-7547-A14F-635776A75C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example_13.m</a:t>
            </a:r>
          </a:p>
          <a:p>
            <a:pPr lvl="1"/>
            <a:r>
              <a:rPr lang="en-US" dirty="0"/>
              <a:t>COVID-19 cases of each state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D3A30-1CC9-8545-A61C-3C4735E9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560320"/>
            <a:ext cx="69791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DF24-9491-A14A-8295-8F315C1E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to make an animation</a:t>
            </a:r>
          </a:p>
        </p:txBody>
      </p:sp>
      <p:sp>
        <p:nvSpPr>
          <p:cNvPr id="4" name="Circular Arrow 3">
            <a:extLst>
              <a:ext uri="{FF2B5EF4-FFF2-40B4-BE49-F238E27FC236}">
                <a16:creationId xmlns:a16="http://schemas.microsoft.com/office/drawing/2014/main" id="{B287616C-B481-6541-99B9-6F1EA78DF42D}"/>
              </a:ext>
            </a:extLst>
          </p:cNvPr>
          <p:cNvSpPr/>
          <p:nvPr/>
        </p:nvSpPr>
        <p:spPr>
          <a:xfrm>
            <a:off x="5876929" y="1714081"/>
            <a:ext cx="4633476" cy="4633476"/>
          </a:xfrm>
          <a:prstGeom prst="circularArrow">
            <a:avLst>
              <a:gd name="adj1" fmla="val 5544"/>
              <a:gd name="adj2" fmla="val 330680"/>
              <a:gd name="adj3" fmla="val 13790363"/>
              <a:gd name="adj4" fmla="val 17377184"/>
              <a:gd name="adj5" fmla="val 5757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5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E2A0D22-D101-5145-B62C-953B237CA426}"/>
              </a:ext>
            </a:extLst>
          </p:cNvPr>
          <p:cNvSpPr/>
          <p:nvPr/>
        </p:nvSpPr>
        <p:spPr>
          <a:xfrm>
            <a:off x="7115587" y="1742353"/>
            <a:ext cx="2156160" cy="1078080"/>
          </a:xfrm>
          <a:custGeom>
            <a:avLst/>
            <a:gdLst>
              <a:gd name="connsiteX0" fmla="*/ 0 w 2156160"/>
              <a:gd name="connsiteY0" fmla="*/ 179684 h 1078080"/>
              <a:gd name="connsiteX1" fmla="*/ 179684 w 2156160"/>
              <a:gd name="connsiteY1" fmla="*/ 0 h 1078080"/>
              <a:gd name="connsiteX2" fmla="*/ 1976476 w 2156160"/>
              <a:gd name="connsiteY2" fmla="*/ 0 h 1078080"/>
              <a:gd name="connsiteX3" fmla="*/ 2156160 w 2156160"/>
              <a:gd name="connsiteY3" fmla="*/ 179684 h 1078080"/>
              <a:gd name="connsiteX4" fmla="*/ 2156160 w 2156160"/>
              <a:gd name="connsiteY4" fmla="*/ 898396 h 1078080"/>
              <a:gd name="connsiteX5" fmla="*/ 1976476 w 2156160"/>
              <a:gd name="connsiteY5" fmla="*/ 1078080 h 1078080"/>
              <a:gd name="connsiteX6" fmla="*/ 179684 w 2156160"/>
              <a:gd name="connsiteY6" fmla="*/ 1078080 h 1078080"/>
              <a:gd name="connsiteX7" fmla="*/ 0 w 2156160"/>
              <a:gd name="connsiteY7" fmla="*/ 898396 h 1078080"/>
              <a:gd name="connsiteX8" fmla="*/ 0 w 2156160"/>
              <a:gd name="connsiteY8" fmla="*/ 179684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60" h="1078080">
                <a:moveTo>
                  <a:pt x="0" y="179684"/>
                </a:moveTo>
                <a:cubicBezTo>
                  <a:pt x="0" y="80447"/>
                  <a:pt x="80447" y="0"/>
                  <a:pt x="179684" y="0"/>
                </a:cubicBezTo>
                <a:lnTo>
                  <a:pt x="1976476" y="0"/>
                </a:lnTo>
                <a:cubicBezTo>
                  <a:pt x="2075713" y="0"/>
                  <a:pt x="2156160" y="80447"/>
                  <a:pt x="2156160" y="179684"/>
                </a:cubicBezTo>
                <a:lnTo>
                  <a:pt x="2156160" y="898396"/>
                </a:lnTo>
                <a:cubicBezTo>
                  <a:pt x="2156160" y="997633"/>
                  <a:pt x="2075713" y="1078080"/>
                  <a:pt x="1976476" y="1078080"/>
                </a:cubicBezTo>
                <a:lnTo>
                  <a:pt x="179684" y="1078080"/>
                </a:lnTo>
                <a:cubicBezTo>
                  <a:pt x="80447" y="1078080"/>
                  <a:pt x="0" y="997633"/>
                  <a:pt x="0" y="898396"/>
                </a:cubicBezTo>
                <a:lnTo>
                  <a:pt x="0" y="17968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018" tIns="125018" rIns="125018" bIns="125018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Make a horizontal </a:t>
            </a:r>
            <a:r>
              <a:rPr lang="en-US" sz="1900" kern="1200" dirty="0" err="1"/>
              <a:t>barplot</a:t>
            </a:r>
            <a:endParaRPr lang="en-US" sz="1900" kern="1200" dirty="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b="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sz="1900" b="0" kern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barh</a:t>
            </a:r>
            <a:r>
              <a:rPr lang="en-US" sz="1900" b="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D1CD31-4EBC-0640-978F-4407CB2C030C}"/>
              </a:ext>
            </a:extLst>
          </p:cNvPr>
          <p:cNvSpPr/>
          <p:nvPr/>
        </p:nvSpPr>
        <p:spPr>
          <a:xfrm>
            <a:off x="9289740" y="3176930"/>
            <a:ext cx="2156160" cy="1078080"/>
          </a:xfrm>
          <a:custGeom>
            <a:avLst/>
            <a:gdLst>
              <a:gd name="connsiteX0" fmla="*/ 0 w 2156160"/>
              <a:gd name="connsiteY0" fmla="*/ 179684 h 1078080"/>
              <a:gd name="connsiteX1" fmla="*/ 179684 w 2156160"/>
              <a:gd name="connsiteY1" fmla="*/ 0 h 1078080"/>
              <a:gd name="connsiteX2" fmla="*/ 1976476 w 2156160"/>
              <a:gd name="connsiteY2" fmla="*/ 0 h 1078080"/>
              <a:gd name="connsiteX3" fmla="*/ 2156160 w 2156160"/>
              <a:gd name="connsiteY3" fmla="*/ 179684 h 1078080"/>
              <a:gd name="connsiteX4" fmla="*/ 2156160 w 2156160"/>
              <a:gd name="connsiteY4" fmla="*/ 898396 h 1078080"/>
              <a:gd name="connsiteX5" fmla="*/ 1976476 w 2156160"/>
              <a:gd name="connsiteY5" fmla="*/ 1078080 h 1078080"/>
              <a:gd name="connsiteX6" fmla="*/ 179684 w 2156160"/>
              <a:gd name="connsiteY6" fmla="*/ 1078080 h 1078080"/>
              <a:gd name="connsiteX7" fmla="*/ 0 w 2156160"/>
              <a:gd name="connsiteY7" fmla="*/ 898396 h 1078080"/>
              <a:gd name="connsiteX8" fmla="*/ 0 w 2156160"/>
              <a:gd name="connsiteY8" fmla="*/ 179684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60" h="1078080">
                <a:moveTo>
                  <a:pt x="0" y="179684"/>
                </a:moveTo>
                <a:cubicBezTo>
                  <a:pt x="0" y="80447"/>
                  <a:pt x="80447" y="0"/>
                  <a:pt x="179684" y="0"/>
                </a:cubicBezTo>
                <a:lnTo>
                  <a:pt x="1976476" y="0"/>
                </a:lnTo>
                <a:cubicBezTo>
                  <a:pt x="2075713" y="0"/>
                  <a:pt x="2156160" y="80447"/>
                  <a:pt x="2156160" y="179684"/>
                </a:cubicBezTo>
                <a:lnTo>
                  <a:pt x="2156160" y="898396"/>
                </a:lnTo>
                <a:cubicBezTo>
                  <a:pt x="2156160" y="997633"/>
                  <a:pt x="2075713" y="1078080"/>
                  <a:pt x="1976476" y="1078080"/>
                </a:cubicBezTo>
                <a:lnTo>
                  <a:pt x="179684" y="1078080"/>
                </a:lnTo>
                <a:cubicBezTo>
                  <a:pt x="80447" y="1078080"/>
                  <a:pt x="0" y="997633"/>
                  <a:pt x="0" y="898396"/>
                </a:cubicBezTo>
                <a:lnTo>
                  <a:pt x="0" y="17968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215766"/>
              <a:satOff val="3401"/>
              <a:lumOff val="17333"/>
              <a:alphaOff val="0"/>
            </a:schemeClr>
          </a:fillRef>
          <a:effectRef idx="0">
            <a:schemeClr val="accent1">
              <a:shade val="50000"/>
              <a:hueOff val="215766"/>
              <a:satOff val="3401"/>
              <a:lumOff val="17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018" tIns="125018" rIns="125018" bIns="125018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Get frame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sz="1900" kern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getframe</a:t>
            </a:r>
            <a:r>
              <a:rPr lang="en-US" sz="190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ABA0616-3E39-6A4E-A9BF-240388A8482E}"/>
              </a:ext>
            </a:extLst>
          </p:cNvPr>
          <p:cNvSpPr/>
          <p:nvPr/>
        </p:nvSpPr>
        <p:spPr>
          <a:xfrm>
            <a:off x="8630949" y="5051460"/>
            <a:ext cx="2156160" cy="1078080"/>
          </a:xfrm>
          <a:custGeom>
            <a:avLst/>
            <a:gdLst>
              <a:gd name="connsiteX0" fmla="*/ 0 w 2156160"/>
              <a:gd name="connsiteY0" fmla="*/ 179684 h 1078080"/>
              <a:gd name="connsiteX1" fmla="*/ 179684 w 2156160"/>
              <a:gd name="connsiteY1" fmla="*/ 0 h 1078080"/>
              <a:gd name="connsiteX2" fmla="*/ 1976476 w 2156160"/>
              <a:gd name="connsiteY2" fmla="*/ 0 h 1078080"/>
              <a:gd name="connsiteX3" fmla="*/ 2156160 w 2156160"/>
              <a:gd name="connsiteY3" fmla="*/ 179684 h 1078080"/>
              <a:gd name="connsiteX4" fmla="*/ 2156160 w 2156160"/>
              <a:gd name="connsiteY4" fmla="*/ 898396 h 1078080"/>
              <a:gd name="connsiteX5" fmla="*/ 1976476 w 2156160"/>
              <a:gd name="connsiteY5" fmla="*/ 1078080 h 1078080"/>
              <a:gd name="connsiteX6" fmla="*/ 179684 w 2156160"/>
              <a:gd name="connsiteY6" fmla="*/ 1078080 h 1078080"/>
              <a:gd name="connsiteX7" fmla="*/ 0 w 2156160"/>
              <a:gd name="connsiteY7" fmla="*/ 898396 h 1078080"/>
              <a:gd name="connsiteX8" fmla="*/ 0 w 2156160"/>
              <a:gd name="connsiteY8" fmla="*/ 179684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60" h="1078080">
                <a:moveTo>
                  <a:pt x="0" y="179684"/>
                </a:moveTo>
                <a:cubicBezTo>
                  <a:pt x="0" y="80447"/>
                  <a:pt x="80447" y="0"/>
                  <a:pt x="179684" y="0"/>
                </a:cubicBezTo>
                <a:lnTo>
                  <a:pt x="1976476" y="0"/>
                </a:lnTo>
                <a:cubicBezTo>
                  <a:pt x="2075713" y="0"/>
                  <a:pt x="2156160" y="80447"/>
                  <a:pt x="2156160" y="179684"/>
                </a:cubicBezTo>
                <a:lnTo>
                  <a:pt x="2156160" y="898396"/>
                </a:lnTo>
                <a:cubicBezTo>
                  <a:pt x="2156160" y="997633"/>
                  <a:pt x="2075713" y="1078080"/>
                  <a:pt x="1976476" y="1078080"/>
                </a:cubicBezTo>
                <a:lnTo>
                  <a:pt x="179684" y="1078080"/>
                </a:lnTo>
                <a:cubicBezTo>
                  <a:pt x="80447" y="1078080"/>
                  <a:pt x="0" y="997633"/>
                  <a:pt x="0" y="898396"/>
                </a:cubicBezTo>
                <a:lnTo>
                  <a:pt x="0" y="17968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431533"/>
              <a:satOff val="6802"/>
              <a:lumOff val="34666"/>
              <a:alphaOff val="0"/>
            </a:schemeClr>
          </a:fillRef>
          <a:effectRef idx="0">
            <a:schemeClr val="accent1">
              <a:shade val="50000"/>
              <a:hueOff val="431533"/>
              <a:satOff val="6802"/>
              <a:lumOff val="346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018" tIns="125018" rIns="125018" bIns="125018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Convert frame to image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frame2im ]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E92BF3B-4D0D-1947-8216-DB44386CFD9B}"/>
              </a:ext>
            </a:extLst>
          </p:cNvPr>
          <p:cNvSpPr/>
          <p:nvPr/>
        </p:nvSpPr>
        <p:spPr>
          <a:xfrm>
            <a:off x="5673960" y="5051464"/>
            <a:ext cx="2156160" cy="1078080"/>
          </a:xfrm>
          <a:custGeom>
            <a:avLst/>
            <a:gdLst>
              <a:gd name="connsiteX0" fmla="*/ 0 w 2156160"/>
              <a:gd name="connsiteY0" fmla="*/ 179684 h 1078080"/>
              <a:gd name="connsiteX1" fmla="*/ 179684 w 2156160"/>
              <a:gd name="connsiteY1" fmla="*/ 0 h 1078080"/>
              <a:gd name="connsiteX2" fmla="*/ 1976476 w 2156160"/>
              <a:gd name="connsiteY2" fmla="*/ 0 h 1078080"/>
              <a:gd name="connsiteX3" fmla="*/ 2156160 w 2156160"/>
              <a:gd name="connsiteY3" fmla="*/ 179684 h 1078080"/>
              <a:gd name="connsiteX4" fmla="*/ 2156160 w 2156160"/>
              <a:gd name="connsiteY4" fmla="*/ 898396 h 1078080"/>
              <a:gd name="connsiteX5" fmla="*/ 1976476 w 2156160"/>
              <a:gd name="connsiteY5" fmla="*/ 1078080 h 1078080"/>
              <a:gd name="connsiteX6" fmla="*/ 179684 w 2156160"/>
              <a:gd name="connsiteY6" fmla="*/ 1078080 h 1078080"/>
              <a:gd name="connsiteX7" fmla="*/ 0 w 2156160"/>
              <a:gd name="connsiteY7" fmla="*/ 898396 h 1078080"/>
              <a:gd name="connsiteX8" fmla="*/ 0 w 2156160"/>
              <a:gd name="connsiteY8" fmla="*/ 179684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60" h="1078080">
                <a:moveTo>
                  <a:pt x="0" y="179684"/>
                </a:moveTo>
                <a:cubicBezTo>
                  <a:pt x="0" y="80447"/>
                  <a:pt x="80447" y="0"/>
                  <a:pt x="179684" y="0"/>
                </a:cubicBezTo>
                <a:lnTo>
                  <a:pt x="1976476" y="0"/>
                </a:lnTo>
                <a:cubicBezTo>
                  <a:pt x="2075713" y="0"/>
                  <a:pt x="2156160" y="80447"/>
                  <a:pt x="2156160" y="179684"/>
                </a:cubicBezTo>
                <a:lnTo>
                  <a:pt x="2156160" y="898396"/>
                </a:lnTo>
                <a:cubicBezTo>
                  <a:pt x="2156160" y="997633"/>
                  <a:pt x="2075713" y="1078080"/>
                  <a:pt x="1976476" y="1078080"/>
                </a:cubicBezTo>
                <a:lnTo>
                  <a:pt x="179684" y="1078080"/>
                </a:lnTo>
                <a:cubicBezTo>
                  <a:pt x="80447" y="1078080"/>
                  <a:pt x="0" y="997633"/>
                  <a:pt x="0" y="898396"/>
                </a:cubicBezTo>
                <a:lnTo>
                  <a:pt x="0" y="17968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431533"/>
              <a:satOff val="6802"/>
              <a:lumOff val="34666"/>
              <a:alphaOff val="0"/>
            </a:schemeClr>
          </a:fillRef>
          <a:effectRef idx="0">
            <a:schemeClr val="accent1">
              <a:shade val="50000"/>
              <a:hueOff val="431533"/>
              <a:satOff val="6802"/>
              <a:lumOff val="346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018" tIns="125018" rIns="125018" bIns="125018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Set color for image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rgb2ind ]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D95B07F-0D28-B241-8D37-26FA9A607CD6}"/>
              </a:ext>
            </a:extLst>
          </p:cNvPr>
          <p:cNvSpPr/>
          <p:nvPr/>
        </p:nvSpPr>
        <p:spPr>
          <a:xfrm>
            <a:off x="5088919" y="3181411"/>
            <a:ext cx="2156160" cy="1078080"/>
          </a:xfrm>
          <a:custGeom>
            <a:avLst/>
            <a:gdLst>
              <a:gd name="connsiteX0" fmla="*/ 0 w 2156160"/>
              <a:gd name="connsiteY0" fmla="*/ 179684 h 1078080"/>
              <a:gd name="connsiteX1" fmla="*/ 179684 w 2156160"/>
              <a:gd name="connsiteY1" fmla="*/ 0 h 1078080"/>
              <a:gd name="connsiteX2" fmla="*/ 1976476 w 2156160"/>
              <a:gd name="connsiteY2" fmla="*/ 0 h 1078080"/>
              <a:gd name="connsiteX3" fmla="*/ 2156160 w 2156160"/>
              <a:gd name="connsiteY3" fmla="*/ 179684 h 1078080"/>
              <a:gd name="connsiteX4" fmla="*/ 2156160 w 2156160"/>
              <a:gd name="connsiteY4" fmla="*/ 898396 h 1078080"/>
              <a:gd name="connsiteX5" fmla="*/ 1976476 w 2156160"/>
              <a:gd name="connsiteY5" fmla="*/ 1078080 h 1078080"/>
              <a:gd name="connsiteX6" fmla="*/ 179684 w 2156160"/>
              <a:gd name="connsiteY6" fmla="*/ 1078080 h 1078080"/>
              <a:gd name="connsiteX7" fmla="*/ 0 w 2156160"/>
              <a:gd name="connsiteY7" fmla="*/ 898396 h 1078080"/>
              <a:gd name="connsiteX8" fmla="*/ 0 w 2156160"/>
              <a:gd name="connsiteY8" fmla="*/ 179684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160" h="1078080">
                <a:moveTo>
                  <a:pt x="0" y="179684"/>
                </a:moveTo>
                <a:cubicBezTo>
                  <a:pt x="0" y="80447"/>
                  <a:pt x="80447" y="0"/>
                  <a:pt x="179684" y="0"/>
                </a:cubicBezTo>
                <a:lnTo>
                  <a:pt x="1976476" y="0"/>
                </a:lnTo>
                <a:cubicBezTo>
                  <a:pt x="2075713" y="0"/>
                  <a:pt x="2156160" y="80447"/>
                  <a:pt x="2156160" y="179684"/>
                </a:cubicBezTo>
                <a:lnTo>
                  <a:pt x="2156160" y="898396"/>
                </a:lnTo>
                <a:cubicBezTo>
                  <a:pt x="2156160" y="997633"/>
                  <a:pt x="2075713" y="1078080"/>
                  <a:pt x="1976476" y="1078080"/>
                </a:cubicBezTo>
                <a:lnTo>
                  <a:pt x="179684" y="1078080"/>
                </a:lnTo>
                <a:cubicBezTo>
                  <a:pt x="80447" y="1078080"/>
                  <a:pt x="0" y="997633"/>
                  <a:pt x="0" y="898396"/>
                </a:cubicBezTo>
                <a:lnTo>
                  <a:pt x="0" y="17968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215766"/>
              <a:satOff val="3401"/>
              <a:lumOff val="17333"/>
              <a:alphaOff val="0"/>
            </a:schemeClr>
          </a:fillRef>
          <a:effectRef idx="0">
            <a:schemeClr val="accent1">
              <a:shade val="50000"/>
              <a:hueOff val="215766"/>
              <a:satOff val="3401"/>
              <a:lumOff val="17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018" tIns="125018" rIns="125018" bIns="125018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Write image to file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sz="1900" kern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imwrite</a:t>
            </a:r>
            <a:r>
              <a:rPr lang="en-US" sz="1900" kern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]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BAF4C8-69F3-6748-81F7-B356FD2E6853}"/>
              </a:ext>
            </a:extLst>
          </p:cNvPr>
          <p:cNvSpPr/>
          <p:nvPr/>
        </p:nvSpPr>
        <p:spPr>
          <a:xfrm>
            <a:off x="766916" y="2593770"/>
            <a:ext cx="4129549" cy="294967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Create a figure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h=figure ]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Keep same axis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[axis tight manual ]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Overlap figures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hold on ]</a:t>
            </a:r>
          </a:p>
        </p:txBody>
      </p:sp>
    </p:spTree>
    <p:extLst>
      <p:ext uri="{BB962C8B-B14F-4D97-AF65-F5344CB8AC3E}">
        <p14:creationId xmlns:p14="http://schemas.microsoft.com/office/powerpoint/2010/main" val="350360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E14C-EE08-7348-BD17-2F4F810C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3400-E400-7547-A14F-635776A75C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example_13.m</a:t>
            </a:r>
          </a:p>
          <a:p>
            <a:pPr lvl="1"/>
            <a:r>
              <a:rPr lang="en-US" dirty="0"/>
              <a:t>COVID-19 cases of each state (normalized by population)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DBBC0-04BB-F14E-91D7-8BDF3598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560320"/>
            <a:ext cx="69791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9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9015-8824-7A4B-8B3B-54C7672F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cap="none" dirty="0">
                <a:latin typeface="Times" pitchFamily="2" charset="0"/>
              </a:rPr>
              <a:t>Thank you. Questions?</a:t>
            </a:r>
            <a:br>
              <a:rPr lang="en-US" cap="none" dirty="0">
                <a:latin typeface="Times" pitchFamily="2" charset="0"/>
              </a:rPr>
            </a:br>
            <a:br>
              <a:rPr lang="en-US" cap="none" dirty="0">
                <a:latin typeface="Times" pitchFamily="2" charset="0"/>
              </a:rPr>
            </a:br>
            <a:r>
              <a:rPr lang="en-US" sz="1800" cap="none" dirty="0">
                <a:latin typeface="Times" pitchFamily="2" charset="0"/>
              </a:rPr>
              <a:t>Jerry Huang (</a:t>
            </a:r>
            <a:r>
              <a:rPr lang="en-US" sz="1800" cap="none" dirty="0" err="1">
                <a:latin typeface="Times" pitchFamily="2" charset="0"/>
              </a:rPr>
              <a:t>hyhuang@idre.ucla.edu</a:t>
            </a:r>
            <a:r>
              <a:rPr lang="en-US" sz="1800" cap="none" dirty="0">
                <a:latin typeface="Times" pitchFamily="2" charset="0"/>
              </a:rPr>
              <a:t>)</a:t>
            </a:r>
            <a:br>
              <a:rPr lang="en-US" sz="1800" cap="none" dirty="0">
                <a:latin typeface="Times" pitchFamily="2" charset="0"/>
              </a:rPr>
            </a:br>
            <a:r>
              <a:rPr lang="en-US" sz="1800" cap="none" dirty="0">
                <a:latin typeface="Times" pitchFamily="2" charset="0"/>
              </a:rPr>
              <a:t>IDRE RTG</a:t>
            </a:r>
          </a:p>
        </p:txBody>
      </p:sp>
    </p:spTree>
    <p:extLst>
      <p:ext uri="{BB962C8B-B14F-4D97-AF65-F5344CB8AC3E}">
        <p14:creationId xmlns:p14="http://schemas.microsoft.com/office/powerpoint/2010/main" val="400659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2DD8-0C17-5C47-8D71-6E211250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.m file editor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40961-1B2D-334E-B087-56B7D5E4C3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09800" y="1471962"/>
            <a:ext cx="7772400" cy="4955096"/>
          </a:xfrm>
          <a:ln w="5715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85B9B6-14C9-A24D-99E4-E04038FDC062}"/>
              </a:ext>
            </a:extLst>
          </p:cNvPr>
          <p:cNvSpPr/>
          <p:nvPr/>
        </p:nvSpPr>
        <p:spPr>
          <a:xfrm>
            <a:off x="2465408" y="1794076"/>
            <a:ext cx="706055" cy="648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8020B-F9BC-A143-B0B8-8222AC19F5F7}"/>
              </a:ext>
            </a:extLst>
          </p:cNvPr>
          <p:cNvSpPr/>
          <p:nvPr/>
        </p:nvSpPr>
        <p:spPr>
          <a:xfrm>
            <a:off x="4537276" y="2037144"/>
            <a:ext cx="1250066" cy="231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CBF57-3245-7749-8140-85743F0DF73B}"/>
              </a:ext>
            </a:extLst>
          </p:cNvPr>
          <p:cNvSpPr/>
          <p:nvPr/>
        </p:nvSpPr>
        <p:spPr>
          <a:xfrm>
            <a:off x="2592729" y="3159889"/>
            <a:ext cx="1551008" cy="289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31A88-633F-BB41-A154-3542F4EDBAFA}"/>
              </a:ext>
            </a:extLst>
          </p:cNvPr>
          <p:cNvSpPr/>
          <p:nvPr/>
        </p:nvSpPr>
        <p:spPr>
          <a:xfrm>
            <a:off x="5717895" y="1794076"/>
            <a:ext cx="763928" cy="787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5B133D-F983-3945-BA93-83B65AF5CB6C}"/>
              </a:ext>
            </a:extLst>
          </p:cNvPr>
          <p:cNvSpPr/>
          <p:nvPr/>
        </p:nvSpPr>
        <p:spPr>
          <a:xfrm>
            <a:off x="2209800" y="3727048"/>
            <a:ext cx="382929" cy="1088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279E1-F6BF-8E45-8746-9637ED85F2DD}"/>
              </a:ext>
            </a:extLst>
          </p:cNvPr>
          <p:cNvSpPr/>
          <p:nvPr/>
        </p:nvSpPr>
        <p:spPr>
          <a:xfrm>
            <a:off x="6389226" y="1794076"/>
            <a:ext cx="520860" cy="787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1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4E90-CEB0-4144-8445-F9084BC7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cap="none" dirty="0"/>
              <a:t>Data processing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2131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A53A-D72A-A749-8AE1-63A14729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00ADFB6-7D38-CF42-831E-8873D77A0109}"/>
              </a:ext>
            </a:extLst>
          </p:cNvPr>
          <p:cNvSpPr/>
          <p:nvPr/>
        </p:nvSpPr>
        <p:spPr>
          <a:xfrm>
            <a:off x="914400" y="1593849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149625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preparation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simulation, observation, downloading, collection, sampling, creation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9376EE-D2A0-4243-BE1B-BADAF35C77DF}"/>
              </a:ext>
            </a:extLst>
          </p:cNvPr>
          <p:cNvGrpSpPr/>
          <p:nvPr/>
        </p:nvGrpSpPr>
        <p:grpSpPr>
          <a:xfrm>
            <a:off x="1510284" y="2256404"/>
            <a:ext cx="7979664" cy="1277246"/>
            <a:chOff x="1510284" y="2256404"/>
            <a:chExt cx="7979664" cy="127724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09B7FE8-1558-9E46-8462-DD72DAE49817}"/>
                </a:ext>
              </a:extLst>
            </p:cNvPr>
            <p:cNvSpPr/>
            <p:nvPr/>
          </p:nvSpPr>
          <p:spPr>
            <a:xfrm>
              <a:off x="1510284" y="2626730"/>
              <a:ext cx="7979664" cy="906920"/>
            </a:xfrm>
            <a:custGeom>
              <a:avLst/>
              <a:gdLst>
                <a:gd name="connsiteX0" fmla="*/ 0 w 7979664"/>
                <a:gd name="connsiteY0" fmla="*/ 90692 h 906920"/>
                <a:gd name="connsiteX1" fmla="*/ 90692 w 7979664"/>
                <a:gd name="connsiteY1" fmla="*/ 0 h 906920"/>
                <a:gd name="connsiteX2" fmla="*/ 7888972 w 7979664"/>
                <a:gd name="connsiteY2" fmla="*/ 0 h 906920"/>
                <a:gd name="connsiteX3" fmla="*/ 7979664 w 7979664"/>
                <a:gd name="connsiteY3" fmla="*/ 90692 h 906920"/>
                <a:gd name="connsiteX4" fmla="*/ 7979664 w 7979664"/>
                <a:gd name="connsiteY4" fmla="*/ 816228 h 906920"/>
                <a:gd name="connsiteX5" fmla="*/ 7888972 w 7979664"/>
                <a:gd name="connsiteY5" fmla="*/ 906920 h 906920"/>
                <a:gd name="connsiteX6" fmla="*/ 90692 w 7979664"/>
                <a:gd name="connsiteY6" fmla="*/ 906920 h 906920"/>
                <a:gd name="connsiteX7" fmla="*/ 0 w 7979664"/>
                <a:gd name="connsiteY7" fmla="*/ 816228 h 906920"/>
                <a:gd name="connsiteX8" fmla="*/ 0 w 7979664"/>
                <a:gd name="connsiteY8" fmla="*/ 90692 h 90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9664" h="906920">
                  <a:moveTo>
                    <a:pt x="0" y="90692"/>
                  </a:moveTo>
                  <a:cubicBezTo>
                    <a:pt x="0" y="40604"/>
                    <a:pt x="40604" y="0"/>
                    <a:pt x="90692" y="0"/>
                  </a:cubicBezTo>
                  <a:lnTo>
                    <a:pt x="7888972" y="0"/>
                  </a:lnTo>
                  <a:cubicBezTo>
                    <a:pt x="7939060" y="0"/>
                    <a:pt x="7979664" y="40604"/>
                    <a:pt x="7979664" y="90692"/>
                  </a:cubicBezTo>
                  <a:lnTo>
                    <a:pt x="7979664" y="816228"/>
                  </a:lnTo>
                  <a:cubicBezTo>
                    <a:pt x="7979664" y="866316"/>
                    <a:pt x="7939060" y="906920"/>
                    <a:pt x="7888972" y="906920"/>
                  </a:cubicBezTo>
                  <a:lnTo>
                    <a:pt x="90692" y="906920"/>
                  </a:lnTo>
                  <a:cubicBezTo>
                    <a:pt x="40604" y="906920"/>
                    <a:pt x="0" y="866316"/>
                    <a:pt x="0" y="816228"/>
                  </a:cubicBezTo>
                  <a:lnTo>
                    <a:pt x="0" y="906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3" tIns="118003" rIns="1303386" bIns="118003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kern="1200" dirty="0">
                  <a:solidFill>
                    <a:schemeClr val="tx1"/>
                  </a:solidFill>
                </a:rPr>
                <a:t>Data input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number in table, common separate values (csv), mat, hdf5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6E1B323-F477-2149-8460-503B5C582A87}"/>
                </a:ext>
              </a:extLst>
            </p:cNvPr>
            <p:cNvSpPr/>
            <p:nvPr/>
          </p:nvSpPr>
          <p:spPr>
            <a:xfrm>
              <a:off x="8304565" y="2256404"/>
              <a:ext cx="589498" cy="589498"/>
            </a:xfrm>
            <a:custGeom>
              <a:avLst/>
              <a:gdLst>
                <a:gd name="connsiteX0" fmla="*/ 0 w 589498"/>
                <a:gd name="connsiteY0" fmla="*/ 324224 h 589498"/>
                <a:gd name="connsiteX1" fmla="*/ 132637 w 589498"/>
                <a:gd name="connsiteY1" fmla="*/ 324224 h 589498"/>
                <a:gd name="connsiteX2" fmla="*/ 132637 w 589498"/>
                <a:gd name="connsiteY2" fmla="*/ 0 h 589498"/>
                <a:gd name="connsiteX3" fmla="*/ 456861 w 589498"/>
                <a:gd name="connsiteY3" fmla="*/ 0 h 589498"/>
                <a:gd name="connsiteX4" fmla="*/ 456861 w 589498"/>
                <a:gd name="connsiteY4" fmla="*/ 324224 h 589498"/>
                <a:gd name="connsiteX5" fmla="*/ 589498 w 589498"/>
                <a:gd name="connsiteY5" fmla="*/ 324224 h 589498"/>
                <a:gd name="connsiteX6" fmla="*/ 294749 w 589498"/>
                <a:gd name="connsiteY6" fmla="*/ 589498 h 589498"/>
                <a:gd name="connsiteX7" fmla="*/ 0 w 589498"/>
                <a:gd name="connsiteY7" fmla="*/ 324224 h 5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498" h="589498">
                  <a:moveTo>
                    <a:pt x="0" y="324224"/>
                  </a:moveTo>
                  <a:lnTo>
                    <a:pt x="132637" y="324224"/>
                  </a:lnTo>
                  <a:lnTo>
                    <a:pt x="132637" y="0"/>
                  </a:lnTo>
                  <a:lnTo>
                    <a:pt x="456861" y="0"/>
                  </a:lnTo>
                  <a:lnTo>
                    <a:pt x="456861" y="324224"/>
                  </a:lnTo>
                  <a:lnTo>
                    <a:pt x="589498" y="324224"/>
                  </a:lnTo>
                  <a:lnTo>
                    <a:pt x="294749" y="589498"/>
                  </a:lnTo>
                  <a:lnTo>
                    <a:pt x="0" y="324224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9467" tIns="36830" rIns="169467" bIns="182731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3CC54C-B477-5243-9C39-D89D23EA8265}"/>
              </a:ext>
            </a:extLst>
          </p:cNvPr>
          <p:cNvGrpSpPr/>
          <p:nvPr/>
        </p:nvGrpSpPr>
        <p:grpSpPr>
          <a:xfrm>
            <a:off x="2106167" y="3289285"/>
            <a:ext cx="7979664" cy="1277246"/>
            <a:chOff x="2106167" y="3289285"/>
            <a:chExt cx="7979664" cy="127724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7D3BA2-7B67-F245-A82E-8BCEED147355}"/>
                </a:ext>
              </a:extLst>
            </p:cNvPr>
            <p:cNvSpPr/>
            <p:nvPr/>
          </p:nvSpPr>
          <p:spPr>
            <a:xfrm>
              <a:off x="2106167" y="3659611"/>
              <a:ext cx="7979664" cy="906920"/>
            </a:xfrm>
            <a:custGeom>
              <a:avLst/>
              <a:gdLst>
                <a:gd name="connsiteX0" fmla="*/ 0 w 7979664"/>
                <a:gd name="connsiteY0" fmla="*/ 90692 h 906920"/>
                <a:gd name="connsiteX1" fmla="*/ 90692 w 7979664"/>
                <a:gd name="connsiteY1" fmla="*/ 0 h 906920"/>
                <a:gd name="connsiteX2" fmla="*/ 7888972 w 7979664"/>
                <a:gd name="connsiteY2" fmla="*/ 0 h 906920"/>
                <a:gd name="connsiteX3" fmla="*/ 7979664 w 7979664"/>
                <a:gd name="connsiteY3" fmla="*/ 90692 h 906920"/>
                <a:gd name="connsiteX4" fmla="*/ 7979664 w 7979664"/>
                <a:gd name="connsiteY4" fmla="*/ 816228 h 906920"/>
                <a:gd name="connsiteX5" fmla="*/ 7888972 w 7979664"/>
                <a:gd name="connsiteY5" fmla="*/ 906920 h 906920"/>
                <a:gd name="connsiteX6" fmla="*/ 90692 w 7979664"/>
                <a:gd name="connsiteY6" fmla="*/ 906920 h 906920"/>
                <a:gd name="connsiteX7" fmla="*/ 0 w 7979664"/>
                <a:gd name="connsiteY7" fmla="*/ 816228 h 906920"/>
                <a:gd name="connsiteX8" fmla="*/ 0 w 7979664"/>
                <a:gd name="connsiteY8" fmla="*/ 90692 h 90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9664" h="906920">
                  <a:moveTo>
                    <a:pt x="0" y="90692"/>
                  </a:moveTo>
                  <a:cubicBezTo>
                    <a:pt x="0" y="40604"/>
                    <a:pt x="40604" y="0"/>
                    <a:pt x="90692" y="0"/>
                  </a:cubicBezTo>
                  <a:lnTo>
                    <a:pt x="7888972" y="0"/>
                  </a:lnTo>
                  <a:cubicBezTo>
                    <a:pt x="7939060" y="0"/>
                    <a:pt x="7979664" y="40604"/>
                    <a:pt x="7979664" y="90692"/>
                  </a:cubicBezTo>
                  <a:lnTo>
                    <a:pt x="7979664" y="816228"/>
                  </a:lnTo>
                  <a:cubicBezTo>
                    <a:pt x="7979664" y="866316"/>
                    <a:pt x="7939060" y="906920"/>
                    <a:pt x="7888972" y="906920"/>
                  </a:cubicBezTo>
                  <a:lnTo>
                    <a:pt x="90692" y="906920"/>
                  </a:lnTo>
                  <a:cubicBezTo>
                    <a:pt x="40604" y="906920"/>
                    <a:pt x="0" y="866316"/>
                    <a:pt x="0" y="816228"/>
                  </a:cubicBezTo>
                  <a:lnTo>
                    <a:pt x="0" y="906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3" tIns="118003" rIns="1303386" bIns="118003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arranging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sorting, ranking, arranging, finding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C57AC-B363-8B45-8BDC-698050268954}"/>
                </a:ext>
              </a:extLst>
            </p:cNvPr>
            <p:cNvSpPr/>
            <p:nvPr/>
          </p:nvSpPr>
          <p:spPr>
            <a:xfrm>
              <a:off x="8900449" y="3289285"/>
              <a:ext cx="589498" cy="589498"/>
            </a:xfrm>
            <a:custGeom>
              <a:avLst/>
              <a:gdLst>
                <a:gd name="connsiteX0" fmla="*/ 0 w 589498"/>
                <a:gd name="connsiteY0" fmla="*/ 324224 h 589498"/>
                <a:gd name="connsiteX1" fmla="*/ 132637 w 589498"/>
                <a:gd name="connsiteY1" fmla="*/ 324224 h 589498"/>
                <a:gd name="connsiteX2" fmla="*/ 132637 w 589498"/>
                <a:gd name="connsiteY2" fmla="*/ 0 h 589498"/>
                <a:gd name="connsiteX3" fmla="*/ 456861 w 589498"/>
                <a:gd name="connsiteY3" fmla="*/ 0 h 589498"/>
                <a:gd name="connsiteX4" fmla="*/ 456861 w 589498"/>
                <a:gd name="connsiteY4" fmla="*/ 324224 h 589498"/>
                <a:gd name="connsiteX5" fmla="*/ 589498 w 589498"/>
                <a:gd name="connsiteY5" fmla="*/ 324224 h 589498"/>
                <a:gd name="connsiteX6" fmla="*/ 294749 w 589498"/>
                <a:gd name="connsiteY6" fmla="*/ 589498 h 589498"/>
                <a:gd name="connsiteX7" fmla="*/ 0 w 589498"/>
                <a:gd name="connsiteY7" fmla="*/ 324224 h 5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498" h="589498">
                  <a:moveTo>
                    <a:pt x="0" y="324224"/>
                  </a:moveTo>
                  <a:lnTo>
                    <a:pt x="132637" y="324224"/>
                  </a:lnTo>
                  <a:lnTo>
                    <a:pt x="132637" y="0"/>
                  </a:lnTo>
                  <a:lnTo>
                    <a:pt x="456861" y="0"/>
                  </a:lnTo>
                  <a:lnTo>
                    <a:pt x="456861" y="324224"/>
                  </a:lnTo>
                  <a:lnTo>
                    <a:pt x="589498" y="324224"/>
                  </a:lnTo>
                  <a:lnTo>
                    <a:pt x="294749" y="589498"/>
                  </a:lnTo>
                  <a:lnTo>
                    <a:pt x="0" y="324224"/>
                  </a:ln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9467" tIns="36830" rIns="169467" bIns="182731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FD2350-CBA0-3F48-8106-AD48B74E08E8}"/>
              </a:ext>
            </a:extLst>
          </p:cNvPr>
          <p:cNvGrpSpPr/>
          <p:nvPr/>
        </p:nvGrpSpPr>
        <p:grpSpPr>
          <a:xfrm>
            <a:off x="2702052" y="4307051"/>
            <a:ext cx="7979664" cy="1292361"/>
            <a:chOff x="2702052" y="4307051"/>
            <a:chExt cx="7979664" cy="129236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7D135F-6415-EC42-B9BF-6B29D8D5F75C}"/>
                </a:ext>
              </a:extLst>
            </p:cNvPr>
            <p:cNvSpPr/>
            <p:nvPr/>
          </p:nvSpPr>
          <p:spPr>
            <a:xfrm>
              <a:off x="2702052" y="4692492"/>
              <a:ext cx="7979664" cy="906920"/>
            </a:xfrm>
            <a:custGeom>
              <a:avLst/>
              <a:gdLst>
                <a:gd name="connsiteX0" fmla="*/ 0 w 7979664"/>
                <a:gd name="connsiteY0" fmla="*/ 90692 h 906920"/>
                <a:gd name="connsiteX1" fmla="*/ 90692 w 7979664"/>
                <a:gd name="connsiteY1" fmla="*/ 0 h 906920"/>
                <a:gd name="connsiteX2" fmla="*/ 7888972 w 7979664"/>
                <a:gd name="connsiteY2" fmla="*/ 0 h 906920"/>
                <a:gd name="connsiteX3" fmla="*/ 7979664 w 7979664"/>
                <a:gd name="connsiteY3" fmla="*/ 90692 h 906920"/>
                <a:gd name="connsiteX4" fmla="*/ 7979664 w 7979664"/>
                <a:gd name="connsiteY4" fmla="*/ 816228 h 906920"/>
                <a:gd name="connsiteX5" fmla="*/ 7888972 w 7979664"/>
                <a:gd name="connsiteY5" fmla="*/ 906920 h 906920"/>
                <a:gd name="connsiteX6" fmla="*/ 90692 w 7979664"/>
                <a:gd name="connsiteY6" fmla="*/ 906920 h 906920"/>
                <a:gd name="connsiteX7" fmla="*/ 0 w 7979664"/>
                <a:gd name="connsiteY7" fmla="*/ 816228 h 906920"/>
                <a:gd name="connsiteX8" fmla="*/ 0 w 7979664"/>
                <a:gd name="connsiteY8" fmla="*/ 90692 h 90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9664" h="906920">
                  <a:moveTo>
                    <a:pt x="0" y="90692"/>
                  </a:moveTo>
                  <a:cubicBezTo>
                    <a:pt x="0" y="40604"/>
                    <a:pt x="40604" y="0"/>
                    <a:pt x="90692" y="0"/>
                  </a:cubicBezTo>
                  <a:lnTo>
                    <a:pt x="7888972" y="0"/>
                  </a:lnTo>
                  <a:cubicBezTo>
                    <a:pt x="7939060" y="0"/>
                    <a:pt x="7979664" y="40604"/>
                    <a:pt x="7979664" y="90692"/>
                  </a:cubicBezTo>
                  <a:lnTo>
                    <a:pt x="7979664" y="816228"/>
                  </a:lnTo>
                  <a:cubicBezTo>
                    <a:pt x="7979664" y="866316"/>
                    <a:pt x="7939060" y="906920"/>
                    <a:pt x="7888972" y="906920"/>
                  </a:cubicBezTo>
                  <a:lnTo>
                    <a:pt x="90692" y="906920"/>
                  </a:lnTo>
                  <a:cubicBezTo>
                    <a:pt x="40604" y="906920"/>
                    <a:pt x="0" y="866316"/>
                    <a:pt x="0" y="816228"/>
                  </a:cubicBezTo>
                  <a:lnTo>
                    <a:pt x="0" y="906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3" tIns="118003" rIns="1303386" bIns="118003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processing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statistical processing, missing data, outliers, fitting  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4E28BDA-6B13-E841-AC60-4655FFE21B3D}"/>
                </a:ext>
              </a:extLst>
            </p:cNvPr>
            <p:cNvSpPr/>
            <p:nvPr/>
          </p:nvSpPr>
          <p:spPr>
            <a:xfrm>
              <a:off x="9496333" y="4307051"/>
              <a:ext cx="589498" cy="589498"/>
            </a:xfrm>
            <a:custGeom>
              <a:avLst/>
              <a:gdLst>
                <a:gd name="connsiteX0" fmla="*/ 0 w 589498"/>
                <a:gd name="connsiteY0" fmla="*/ 324224 h 589498"/>
                <a:gd name="connsiteX1" fmla="*/ 132637 w 589498"/>
                <a:gd name="connsiteY1" fmla="*/ 324224 h 589498"/>
                <a:gd name="connsiteX2" fmla="*/ 132637 w 589498"/>
                <a:gd name="connsiteY2" fmla="*/ 0 h 589498"/>
                <a:gd name="connsiteX3" fmla="*/ 456861 w 589498"/>
                <a:gd name="connsiteY3" fmla="*/ 0 h 589498"/>
                <a:gd name="connsiteX4" fmla="*/ 456861 w 589498"/>
                <a:gd name="connsiteY4" fmla="*/ 324224 h 589498"/>
                <a:gd name="connsiteX5" fmla="*/ 589498 w 589498"/>
                <a:gd name="connsiteY5" fmla="*/ 324224 h 589498"/>
                <a:gd name="connsiteX6" fmla="*/ 294749 w 589498"/>
                <a:gd name="connsiteY6" fmla="*/ 589498 h 589498"/>
                <a:gd name="connsiteX7" fmla="*/ 0 w 589498"/>
                <a:gd name="connsiteY7" fmla="*/ 324224 h 5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498" h="589498">
                  <a:moveTo>
                    <a:pt x="0" y="324224"/>
                  </a:moveTo>
                  <a:lnTo>
                    <a:pt x="132637" y="324224"/>
                  </a:lnTo>
                  <a:lnTo>
                    <a:pt x="132637" y="0"/>
                  </a:lnTo>
                  <a:lnTo>
                    <a:pt x="456861" y="0"/>
                  </a:lnTo>
                  <a:lnTo>
                    <a:pt x="456861" y="324224"/>
                  </a:lnTo>
                  <a:lnTo>
                    <a:pt x="589498" y="324224"/>
                  </a:lnTo>
                  <a:lnTo>
                    <a:pt x="294749" y="589498"/>
                  </a:lnTo>
                  <a:lnTo>
                    <a:pt x="0" y="324224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9467" tIns="36830" rIns="169467" bIns="182731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1AA50D-3CB4-AF4F-96F9-EE49AF2029E5}"/>
              </a:ext>
            </a:extLst>
          </p:cNvPr>
          <p:cNvGrpSpPr/>
          <p:nvPr/>
        </p:nvGrpSpPr>
        <p:grpSpPr>
          <a:xfrm>
            <a:off x="3297935" y="5350009"/>
            <a:ext cx="7979664" cy="1282284"/>
            <a:chOff x="3297935" y="5350009"/>
            <a:chExt cx="7979664" cy="128228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4E45B8C-4E92-4243-A8AE-F7B78901D613}"/>
                </a:ext>
              </a:extLst>
            </p:cNvPr>
            <p:cNvSpPr/>
            <p:nvPr/>
          </p:nvSpPr>
          <p:spPr>
            <a:xfrm>
              <a:off x="3297935" y="5725373"/>
              <a:ext cx="7979664" cy="906920"/>
            </a:xfrm>
            <a:custGeom>
              <a:avLst/>
              <a:gdLst>
                <a:gd name="connsiteX0" fmla="*/ 0 w 7979664"/>
                <a:gd name="connsiteY0" fmla="*/ 90692 h 906920"/>
                <a:gd name="connsiteX1" fmla="*/ 90692 w 7979664"/>
                <a:gd name="connsiteY1" fmla="*/ 0 h 906920"/>
                <a:gd name="connsiteX2" fmla="*/ 7888972 w 7979664"/>
                <a:gd name="connsiteY2" fmla="*/ 0 h 906920"/>
                <a:gd name="connsiteX3" fmla="*/ 7979664 w 7979664"/>
                <a:gd name="connsiteY3" fmla="*/ 90692 h 906920"/>
                <a:gd name="connsiteX4" fmla="*/ 7979664 w 7979664"/>
                <a:gd name="connsiteY4" fmla="*/ 816228 h 906920"/>
                <a:gd name="connsiteX5" fmla="*/ 7888972 w 7979664"/>
                <a:gd name="connsiteY5" fmla="*/ 906920 h 906920"/>
                <a:gd name="connsiteX6" fmla="*/ 90692 w 7979664"/>
                <a:gd name="connsiteY6" fmla="*/ 906920 h 906920"/>
                <a:gd name="connsiteX7" fmla="*/ 0 w 7979664"/>
                <a:gd name="connsiteY7" fmla="*/ 816228 h 906920"/>
                <a:gd name="connsiteX8" fmla="*/ 0 w 7979664"/>
                <a:gd name="connsiteY8" fmla="*/ 90692 h 90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9664" h="906920">
                  <a:moveTo>
                    <a:pt x="0" y="90692"/>
                  </a:moveTo>
                  <a:cubicBezTo>
                    <a:pt x="0" y="40604"/>
                    <a:pt x="40604" y="0"/>
                    <a:pt x="90692" y="0"/>
                  </a:cubicBezTo>
                  <a:lnTo>
                    <a:pt x="7888972" y="0"/>
                  </a:lnTo>
                  <a:cubicBezTo>
                    <a:pt x="7939060" y="0"/>
                    <a:pt x="7979664" y="40604"/>
                    <a:pt x="7979664" y="90692"/>
                  </a:cubicBezTo>
                  <a:lnTo>
                    <a:pt x="7979664" y="816228"/>
                  </a:lnTo>
                  <a:cubicBezTo>
                    <a:pt x="7979664" y="866316"/>
                    <a:pt x="7939060" y="906920"/>
                    <a:pt x="7888972" y="906920"/>
                  </a:cubicBezTo>
                  <a:lnTo>
                    <a:pt x="90692" y="906920"/>
                  </a:lnTo>
                  <a:cubicBezTo>
                    <a:pt x="40604" y="906920"/>
                    <a:pt x="0" y="866316"/>
                    <a:pt x="0" y="816228"/>
                  </a:cubicBezTo>
                  <a:lnTo>
                    <a:pt x="0" y="906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3" tIns="118003" rIns="1303386" bIns="118003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/>
                  </a:solidFill>
                </a:rPr>
                <a:t>Data visualization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graphic plotting, animation, storage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7E92AC2-9C82-1F4D-B548-858313713314}"/>
                </a:ext>
              </a:extLst>
            </p:cNvPr>
            <p:cNvSpPr/>
            <p:nvPr/>
          </p:nvSpPr>
          <p:spPr>
            <a:xfrm>
              <a:off x="10092217" y="5350009"/>
              <a:ext cx="589498" cy="589498"/>
            </a:xfrm>
            <a:custGeom>
              <a:avLst/>
              <a:gdLst>
                <a:gd name="connsiteX0" fmla="*/ 0 w 589498"/>
                <a:gd name="connsiteY0" fmla="*/ 324224 h 589498"/>
                <a:gd name="connsiteX1" fmla="*/ 132637 w 589498"/>
                <a:gd name="connsiteY1" fmla="*/ 324224 h 589498"/>
                <a:gd name="connsiteX2" fmla="*/ 132637 w 589498"/>
                <a:gd name="connsiteY2" fmla="*/ 0 h 589498"/>
                <a:gd name="connsiteX3" fmla="*/ 456861 w 589498"/>
                <a:gd name="connsiteY3" fmla="*/ 0 h 589498"/>
                <a:gd name="connsiteX4" fmla="*/ 456861 w 589498"/>
                <a:gd name="connsiteY4" fmla="*/ 324224 h 589498"/>
                <a:gd name="connsiteX5" fmla="*/ 589498 w 589498"/>
                <a:gd name="connsiteY5" fmla="*/ 324224 h 589498"/>
                <a:gd name="connsiteX6" fmla="*/ 294749 w 589498"/>
                <a:gd name="connsiteY6" fmla="*/ 589498 h 589498"/>
                <a:gd name="connsiteX7" fmla="*/ 0 w 589498"/>
                <a:gd name="connsiteY7" fmla="*/ 324224 h 5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498" h="589498">
                  <a:moveTo>
                    <a:pt x="0" y="324224"/>
                  </a:moveTo>
                  <a:lnTo>
                    <a:pt x="132637" y="324224"/>
                  </a:lnTo>
                  <a:lnTo>
                    <a:pt x="132637" y="0"/>
                  </a:lnTo>
                  <a:lnTo>
                    <a:pt x="456861" y="0"/>
                  </a:lnTo>
                  <a:lnTo>
                    <a:pt x="456861" y="324224"/>
                  </a:lnTo>
                  <a:lnTo>
                    <a:pt x="589498" y="324224"/>
                  </a:lnTo>
                  <a:lnTo>
                    <a:pt x="294749" y="589498"/>
                  </a:lnTo>
                  <a:lnTo>
                    <a:pt x="0" y="324224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9467" tIns="36830" rIns="169467" bIns="182731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701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A53A-D72A-A749-8AE1-63A14729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00ADFB6-7D38-CF42-831E-8873D77A0109}"/>
              </a:ext>
            </a:extLst>
          </p:cNvPr>
          <p:cNvSpPr/>
          <p:nvPr/>
        </p:nvSpPr>
        <p:spPr>
          <a:xfrm>
            <a:off x="914400" y="1593849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149625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preparation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simulation, observation, </a:t>
            </a:r>
            <a:r>
              <a:rPr lang="en-US" sz="1900" kern="1200" dirty="0">
                <a:solidFill>
                  <a:schemeClr val="tx1"/>
                </a:solidFill>
              </a:rPr>
              <a:t>downloading</a:t>
            </a:r>
            <a:r>
              <a:rPr lang="en-US" sz="1900" kern="1200" dirty="0"/>
              <a:t>, collection, sampling, creation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9B7FE8-1558-9E46-8462-DD72DAE49817}"/>
              </a:ext>
            </a:extLst>
          </p:cNvPr>
          <p:cNvSpPr/>
          <p:nvPr/>
        </p:nvSpPr>
        <p:spPr>
          <a:xfrm>
            <a:off x="1510284" y="2626730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0" kern="1200" dirty="0">
                <a:solidFill>
                  <a:schemeClr val="tx1"/>
                </a:solidFill>
              </a:rPr>
              <a:t>Data input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number in table, </a:t>
            </a:r>
            <a:r>
              <a:rPr lang="en-US" sz="1900" kern="1200" dirty="0">
                <a:solidFill>
                  <a:schemeClr val="tx1"/>
                </a:solidFill>
              </a:rPr>
              <a:t>common separate values (csv)</a:t>
            </a:r>
            <a:r>
              <a:rPr lang="en-US" sz="1900" kern="1200" dirty="0"/>
              <a:t>, mat, </a:t>
            </a:r>
            <a:r>
              <a:rPr lang="en-US" sz="1900" kern="1200" dirty="0">
                <a:solidFill>
                  <a:schemeClr val="tx1"/>
                </a:solidFill>
              </a:rPr>
              <a:t>hdf5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6E1B323-F477-2149-8460-503B5C582A87}"/>
              </a:ext>
            </a:extLst>
          </p:cNvPr>
          <p:cNvSpPr/>
          <p:nvPr/>
        </p:nvSpPr>
        <p:spPr>
          <a:xfrm>
            <a:off x="8304565" y="2256404"/>
            <a:ext cx="589498" cy="589498"/>
          </a:xfrm>
          <a:custGeom>
            <a:avLst/>
            <a:gdLst>
              <a:gd name="connsiteX0" fmla="*/ 0 w 589498"/>
              <a:gd name="connsiteY0" fmla="*/ 324224 h 589498"/>
              <a:gd name="connsiteX1" fmla="*/ 132637 w 589498"/>
              <a:gd name="connsiteY1" fmla="*/ 324224 h 589498"/>
              <a:gd name="connsiteX2" fmla="*/ 132637 w 589498"/>
              <a:gd name="connsiteY2" fmla="*/ 0 h 589498"/>
              <a:gd name="connsiteX3" fmla="*/ 456861 w 589498"/>
              <a:gd name="connsiteY3" fmla="*/ 0 h 589498"/>
              <a:gd name="connsiteX4" fmla="*/ 456861 w 589498"/>
              <a:gd name="connsiteY4" fmla="*/ 324224 h 589498"/>
              <a:gd name="connsiteX5" fmla="*/ 589498 w 589498"/>
              <a:gd name="connsiteY5" fmla="*/ 324224 h 589498"/>
              <a:gd name="connsiteX6" fmla="*/ 294749 w 589498"/>
              <a:gd name="connsiteY6" fmla="*/ 589498 h 589498"/>
              <a:gd name="connsiteX7" fmla="*/ 0 w 589498"/>
              <a:gd name="connsiteY7" fmla="*/ 324224 h 58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498" h="589498">
                <a:moveTo>
                  <a:pt x="0" y="324224"/>
                </a:moveTo>
                <a:lnTo>
                  <a:pt x="132637" y="324224"/>
                </a:lnTo>
                <a:lnTo>
                  <a:pt x="132637" y="0"/>
                </a:lnTo>
                <a:lnTo>
                  <a:pt x="456861" y="0"/>
                </a:lnTo>
                <a:lnTo>
                  <a:pt x="456861" y="324224"/>
                </a:lnTo>
                <a:lnTo>
                  <a:pt x="589498" y="324224"/>
                </a:lnTo>
                <a:lnTo>
                  <a:pt x="294749" y="589498"/>
                </a:lnTo>
                <a:lnTo>
                  <a:pt x="0" y="324224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467" tIns="36830" rIns="169467" bIns="18273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900" kern="12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87D3BA2-7B67-F245-A82E-8BCEED147355}"/>
              </a:ext>
            </a:extLst>
          </p:cNvPr>
          <p:cNvSpPr/>
          <p:nvPr/>
        </p:nvSpPr>
        <p:spPr>
          <a:xfrm>
            <a:off x="2106167" y="3659611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arranging</a:t>
            </a:r>
          </a:p>
          <a:p>
            <a:pPr marL="171450" lvl="1" indent="-171450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dirty="0"/>
              <a:t>ranking, </a:t>
            </a:r>
            <a:r>
              <a:rPr lang="en-US" sz="1900" kern="1200" dirty="0">
                <a:solidFill>
                  <a:schemeClr val="tx1"/>
                </a:solidFill>
              </a:rPr>
              <a:t>sorting</a:t>
            </a:r>
            <a:r>
              <a:rPr lang="en-US" sz="1900" kern="1200" dirty="0"/>
              <a:t>, arranging, </a:t>
            </a:r>
            <a:r>
              <a:rPr lang="en-US" sz="1900" kern="1200" dirty="0">
                <a:solidFill>
                  <a:schemeClr val="tx1"/>
                </a:solidFill>
              </a:rPr>
              <a:t>finding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C57AC-B363-8B45-8BDC-698050268954}"/>
              </a:ext>
            </a:extLst>
          </p:cNvPr>
          <p:cNvSpPr/>
          <p:nvPr/>
        </p:nvSpPr>
        <p:spPr>
          <a:xfrm>
            <a:off x="8900449" y="3289285"/>
            <a:ext cx="589498" cy="589498"/>
          </a:xfrm>
          <a:custGeom>
            <a:avLst/>
            <a:gdLst>
              <a:gd name="connsiteX0" fmla="*/ 0 w 589498"/>
              <a:gd name="connsiteY0" fmla="*/ 324224 h 589498"/>
              <a:gd name="connsiteX1" fmla="*/ 132637 w 589498"/>
              <a:gd name="connsiteY1" fmla="*/ 324224 h 589498"/>
              <a:gd name="connsiteX2" fmla="*/ 132637 w 589498"/>
              <a:gd name="connsiteY2" fmla="*/ 0 h 589498"/>
              <a:gd name="connsiteX3" fmla="*/ 456861 w 589498"/>
              <a:gd name="connsiteY3" fmla="*/ 0 h 589498"/>
              <a:gd name="connsiteX4" fmla="*/ 456861 w 589498"/>
              <a:gd name="connsiteY4" fmla="*/ 324224 h 589498"/>
              <a:gd name="connsiteX5" fmla="*/ 589498 w 589498"/>
              <a:gd name="connsiteY5" fmla="*/ 324224 h 589498"/>
              <a:gd name="connsiteX6" fmla="*/ 294749 w 589498"/>
              <a:gd name="connsiteY6" fmla="*/ 589498 h 589498"/>
              <a:gd name="connsiteX7" fmla="*/ 0 w 589498"/>
              <a:gd name="connsiteY7" fmla="*/ 324224 h 58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498" h="589498">
                <a:moveTo>
                  <a:pt x="0" y="324224"/>
                </a:moveTo>
                <a:lnTo>
                  <a:pt x="132637" y="324224"/>
                </a:lnTo>
                <a:lnTo>
                  <a:pt x="132637" y="0"/>
                </a:lnTo>
                <a:lnTo>
                  <a:pt x="456861" y="0"/>
                </a:lnTo>
                <a:lnTo>
                  <a:pt x="456861" y="324224"/>
                </a:lnTo>
                <a:lnTo>
                  <a:pt x="589498" y="324224"/>
                </a:lnTo>
                <a:lnTo>
                  <a:pt x="294749" y="589498"/>
                </a:lnTo>
                <a:lnTo>
                  <a:pt x="0" y="324224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467" tIns="36830" rIns="169467" bIns="18273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900" kern="12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C7D135F-6415-EC42-B9BF-6B29D8D5F75C}"/>
              </a:ext>
            </a:extLst>
          </p:cNvPr>
          <p:cNvSpPr/>
          <p:nvPr/>
        </p:nvSpPr>
        <p:spPr>
          <a:xfrm>
            <a:off x="2702052" y="4692492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processing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dirty="0">
                <a:solidFill>
                  <a:schemeClr val="bg1"/>
                </a:solidFill>
              </a:rPr>
              <a:t>o</a:t>
            </a:r>
            <a:r>
              <a:rPr lang="en-US" sz="1900" kern="1200" dirty="0">
                <a:solidFill>
                  <a:schemeClr val="bg1"/>
                </a:solidFill>
              </a:rPr>
              <a:t>utliers, </a:t>
            </a:r>
            <a:r>
              <a:rPr lang="en-US" sz="1900" kern="1200" dirty="0">
                <a:solidFill>
                  <a:schemeClr val="tx1"/>
                </a:solidFill>
              </a:rPr>
              <a:t>statistical processing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missing data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fitting</a:t>
            </a:r>
            <a:r>
              <a:rPr lang="en-US" sz="1900" kern="1200" dirty="0"/>
              <a:t> 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4E28BDA-6B13-E841-AC60-4655FFE21B3D}"/>
              </a:ext>
            </a:extLst>
          </p:cNvPr>
          <p:cNvSpPr/>
          <p:nvPr/>
        </p:nvSpPr>
        <p:spPr>
          <a:xfrm>
            <a:off x="9496333" y="4307051"/>
            <a:ext cx="589498" cy="589498"/>
          </a:xfrm>
          <a:custGeom>
            <a:avLst/>
            <a:gdLst>
              <a:gd name="connsiteX0" fmla="*/ 0 w 589498"/>
              <a:gd name="connsiteY0" fmla="*/ 324224 h 589498"/>
              <a:gd name="connsiteX1" fmla="*/ 132637 w 589498"/>
              <a:gd name="connsiteY1" fmla="*/ 324224 h 589498"/>
              <a:gd name="connsiteX2" fmla="*/ 132637 w 589498"/>
              <a:gd name="connsiteY2" fmla="*/ 0 h 589498"/>
              <a:gd name="connsiteX3" fmla="*/ 456861 w 589498"/>
              <a:gd name="connsiteY3" fmla="*/ 0 h 589498"/>
              <a:gd name="connsiteX4" fmla="*/ 456861 w 589498"/>
              <a:gd name="connsiteY4" fmla="*/ 324224 h 589498"/>
              <a:gd name="connsiteX5" fmla="*/ 589498 w 589498"/>
              <a:gd name="connsiteY5" fmla="*/ 324224 h 589498"/>
              <a:gd name="connsiteX6" fmla="*/ 294749 w 589498"/>
              <a:gd name="connsiteY6" fmla="*/ 589498 h 589498"/>
              <a:gd name="connsiteX7" fmla="*/ 0 w 589498"/>
              <a:gd name="connsiteY7" fmla="*/ 324224 h 58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498" h="589498">
                <a:moveTo>
                  <a:pt x="0" y="324224"/>
                </a:moveTo>
                <a:lnTo>
                  <a:pt x="132637" y="324224"/>
                </a:lnTo>
                <a:lnTo>
                  <a:pt x="132637" y="0"/>
                </a:lnTo>
                <a:lnTo>
                  <a:pt x="456861" y="0"/>
                </a:lnTo>
                <a:lnTo>
                  <a:pt x="456861" y="324224"/>
                </a:lnTo>
                <a:lnTo>
                  <a:pt x="589498" y="324224"/>
                </a:lnTo>
                <a:lnTo>
                  <a:pt x="294749" y="589498"/>
                </a:lnTo>
                <a:lnTo>
                  <a:pt x="0" y="324224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467" tIns="36830" rIns="169467" bIns="18273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900" kern="12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4E45B8C-4E92-4243-A8AE-F7B78901D613}"/>
              </a:ext>
            </a:extLst>
          </p:cNvPr>
          <p:cNvSpPr/>
          <p:nvPr/>
        </p:nvSpPr>
        <p:spPr>
          <a:xfrm>
            <a:off x="3297935" y="5725373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303386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visualization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</a:t>
            </a:r>
            <a:r>
              <a:rPr lang="en-US" sz="1900" kern="1200" dirty="0">
                <a:solidFill>
                  <a:schemeClr val="bg1"/>
                </a:solidFill>
              </a:rPr>
              <a:t>torage,</a:t>
            </a:r>
            <a:r>
              <a:rPr lang="en-US" sz="1900" kern="1200" dirty="0">
                <a:solidFill>
                  <a:schemeClr val="tx1"/>
                </a:solidFill>
              </a:rPr>
              <a:t> graphic plotting</a:t>
            </a:r>
            <a:r>
              <a:rPr lang="en-US" sz="1900" kern="1200" dirty="0"/>
              <a:t>, </a:t>
            </a:r>
            <a:r>
              <a:rPr lang="en-US" sz="1900" kern="1200" dirty="0">
                <a:solidFill>
                  <a:schemeClr val="tx1"/>
                </a:solidFill>
              </a:rPr>
              <a:t>animation</a:t>
            </a:r>
            <a:r>
              <a:rPr lang="en-US" sz="1900" kern="1200" dirty="0"/>
              <a:t>,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7E92AC2-9C82-1F4D-B548-858313713314}"/>
              </a:ext>
            </a:extLst>
          </p:cNvPr>
          <p:cNvSpPr/>
          <p:nvPr/>
        </p:nvSpPr>
        <p:spPr>
          <a:xfrm>
            <a:off x="10092217" y="5350009"/>
            <a:ext cx="589498" cy="589498"/>
          </a:xfrm>
          <a:custGeom>
            <a:avLst/>
            <a:gdLst>
              <a:gd name="connsiteX0" fmla="*/ 0 w 589498"/>
              <a:gd name="connsiteY0" fmla="*/ 324224 h 589498"/>
              <a:gd name="connsiteX1" fmla="*/ 132637 w 589498"/>
              <a:gd name="connsiteY1" fmla="*/ 324224 h 589498"/>
              <a:gd name="connsiteX2" fmla="*/ 132637 w 589498"/>
              <a:gd name="connsiteY2" fmla="*/ 0 h 589498"/>
              <a:gd name="connsiteX3" fmla="*/ 456861 w 589498"/>
              <a:gd name="connsiteY3" fmla="*/ 0 h 589498"/>
              <a:gd name="connsiteX4" fmla="*/ 456861 w 589498"/>
              <a:gd name="connsiteY4" fmla="*/ 324224 h 589498"/>
              <a:gd name="connsiteX5" fmla="*/ 589498 w 589498"/>
              <a:gd name="connsiteY5" fmla="*/ 324224 h 589498"/>
              <a:gd name="connsiteX6" fmla="*/ 294749 w 589498"/>
              <a:gd name="connsiteY6" fmla="*/ 589498 h 589498"/>
              <a:gd name="connsiteX7" fmla="*/ 0 w 589498"/>
              <a:gd name="connsiteY7" fmla="*/ 324224 h 58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498" h="589498">
                <a:moveTo>
                  <a:pt x="0" y="324224"/>
                </a:moveTo>
                <a:lnTo>
                  <a:pt x="132637" y="324224"/>
                </a:lnTo>
                <a:lnTo>
                  <a:pt x="132637" y="0"/>
                </a:lnTo>
                <a:lnTo>
                  <a:pt x="456861" y="0"/>
                </a:lnTo>
                <a:lnTo>
                  <a:pt x="456861" y="324224"/>
                </a:lnTo>
                <a:lnTo>
                  <a:pt x="589498" y="324224"/>
                </a:lnTo>
                <a:lnTo>
                  <a:pt x="294749" y="589498"/>
                </a:lnTo>
                <a:lnTo>
                  <a:pt x="0" y="324224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9467" tIns="36830" rIns="169467" bIns="18273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900" kern="1200"/>
          </a:p>
        </p:txBody>
      </p:sp>
    </p:spTree>
    <p:extLst>
      <p:ext uri="{BB962C8B-B14F-4D97-AF65-F5344CB8AC3E}">
        <p14:creationId xmlns:p14="http://schemas.microsoft.com/office/powerpoint/2010/main" val="173647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AA34DD5-D8D4-9247-8CB5-2A9EF149D47C}"/>
              </a:ext>
            </a:extLst>
          </p:cNvPr>
          <p:cNvSpPr/>
          <p:nvPr/>
        </p:nvSpPr>
        <p:spPr>
          <a:xfrm>
            <a:off x="2011680" y="2926080"/>
            <a:ext cx="7979664" cy="906920"/>
          </a:xfrm>
          <a:custGeom>
            <a:avLst/>
            <a:gdLst>
              <a:gd name="connsiteX0" fmla="*/ 0 w 7979664"/>
              <a:gd name="connsiteY0" fmla="*/ 90692 h 906920"/>
              <a:gd name="connsiteX1" fmla="*/ 90692 w 7979664"/>
              <a:gd name="connsiteY1" fmla="*/ 0 h 906920"/>
              <a:gd name="connsiteX2" fmla="*/ 7888972 w 7979664"/>
              <a:gd name="connsiteY2" fmla="*/ 0 h 906920"/>
              <a:gd name="connsiteX3" fmla="*/ 7979664 w 7979664"/>
              <a:gd name="connsiteY3" fmla="*/ 90692 h 906920"/>
              <a:gd name="connsiteX4" fmla="*/ 7979664 w 7979664"/>
              <a:gd name="connsiteY4" fmla="*/ 816228 h 906920"/>
              <a:gd name="connsiteX5" fmla="*/ 7888972 w 7979664"/>
              <a:gd name="connsiteY5" fmla="*/ 906920 h 906920"/>
              <a:gd name="connsiteX6" fmla="*/ 90692 w 7979664"/>
              <a:gd name="connsiteY6" fmla="*/ 906920 h 906920"/>
              <a:gd name="connsiteX7" fmla="*/ 0 w 7979664"/>
              <a:gd name="connsiteY7" fmla="*/ 816228 h 906920"/>
              <a:gd name="connsiteX8" fmla="*/ 0 w 7979664"/>
              <a:gd name="connsiteY8" fmla="*/ 90692 h 90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9664" h="906920">
                <a:moveTo>
                  <a:pt x="0" y="90692"/>
                </a:moveTo>
                <a:cubicBezTo>
                  <a:pt x="0" y="40604"/>
                  <a:pt x="40604" y="0"/>
                  <a:pt x="90692" y="0"/>
                </a:cubicBezTo>
                <a:lnTo>
                  <a:pt x="7888972" y="0"/>
                </a:lnTo>
                <a:cubicBezTo>
                  <a:pt x="7939060" y="0"/>
                  <a:pt x="7979664" y="40604"/>
                  <a:pt x="7979664" y="90692"/>
                </a:cubicBezTo>
                <a:lnTo>
                  <a:pt x="7979664" y="816228"/>
                </a:lnTo>
                <a:cubicBezTo>
                  <a:pt x="7979664" y="866316"/>
                  <a:pt x="7939060" y="906920"/>
                  <a:pt x="7888972" y="906920"/>
                </a:cubicBezTo>
                <a:lnTo>
                  <a:pt x="90692" y="906920"/>
                </a:lnTo>
                <a:cubicBezTo>
                  <a:pt x="40604" y="906920"/>
                  <a:pt x="0" y="866316"/>
                  <a:pt x="0" y="816228"/>
                </a:cubicBezTo>
                <a:lnTo>
                  <a:pt x="0" y="9069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3" tIns="118003" rIns="1149625" bIns="118003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Data preparation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simulation, observation, </a:t>
            </a:r>
            <a:r>
              <a:rPr lang="en-US" sz="1900" kern="1200" dirty="0">
                <a:solidFill>
                  <a:schemeClr val="tx1"/>
                </a:solidFill>
              </a:rPr>
              <a:t>downloading</a:t>
            </a:r>
            <a:r>
              <a:rPr lang="en-US" sz="1900" kern="1200" dirty="0"/>
              <a:t>, collection, sampling, creation</a:t>
            </a:r>
          </a:p>
        </p:txBody>
      </p:sp>
    </p:spTree>
    <p:extLst>
      <p:ext uri="{BB962C8B-B14F-4D97-AF65-F5344CB8AC3E}">
        <p14:creationId xmlns:p14="http://schemas.microsoft.com/office/powerpoint/2010/main" val="179435818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3590</TotalTime>
  <Words>1451</Words>
  <Application>Microsoft Macintosh PowerPoint</Application>
  <PresentationFormat>Widescreen</PresentationFormat>
  <Paragraphs>248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新細明體</vt:lpstr>
      <vt:lpstr>Arial</vt:lpstr>
      <vt:lpstr>Cambria Math</vt:lpstr>
      <vt:lpstr>Consolas</vt:lpstr>
      <vt:lpstr>Times</vt:lpstr>
      <vt:lpstr>Tw Cen MT</vt:lpstr>
      <vt:lpstr>Droplet</vt:lpstr>
      <vt:lpstr>Data Processing and Visualization using MATLAB</vt:lpstr>
      <vt:lpstr>Getting started</vt:lpstr>
      <vt:lpstr>Basic of MATLAB interface</vt:lpstr>
      <vt:lpstr>MATLAB graphic interface</vt:lpstr>
      <vt:lpstr>MATLAB .m file editor</vt:lpstr>
      <vt:lpstr>Data processing and visualization</vt:lpstr>
      <vt:lpstr>Data processing</vt:lpstr>
      <vt:lpstr>Data processing</vt:lpstr>
      <vt:lpstr>PowerPoint Presentation</vt:lpstr>
      <vt:lpstr>California COVID-19 cases</vt:lpstr>
      <vt:lpstr>Download data file directly from website</vt:lpstr>
      <vt:lpstr>PowerPoint Presentation</vt:lpstr>
      <vt:lpstr>Import numbers in a table</vt:lpstr>
      <vt:lpstr>Import data in hdf5 (hierarchical data format)</vt:lpstr>
      <vt:lpstr>PowerPoint Presentation</vt:lpstr>
      <vt:lpstr>Find unique variables and sort</vt:lpstr>
      <vt:lpstr>PowerPoint Presentation</vt:lpstr>
      <vt:lpstr>Basic statistical processing</vt:lpstr>
      <vt:lpstr>Basic statistical processing</vt:lpstr>
      <vt:lpstr>Data processing (i)</vt:lpstr>
      <vt:lpstr>Basic statistical processing</vt:lpstr>
      <vt:lpstr>Basic statistical processing</vt:lpstr>
      <vt:lpstr>Basic statistical processing</vt:lpstr>
      <vt:lpstr>Deal with missing data</vt:lpstr>
      <vt:lpstr>Deal with missing data</vt:lpstr>
      <vt:lpstr>Deal with missing data</vt:lpstr>
      <vt:lpstr>Data fitting</vt:lpstr>
      <vt:lpstr>Data fitting</vt:lpstr>
      <vt:lpstr>Data fitting</vt:lpstr>
      <vt:lpstr>Data fitting</vt:lpstr>
      <vt:lpstr>Data fitting</vt:lpstr>
      <vt:lpstr>Data fitting</vt:lpstr>
      <vt:lpstr>PowerPoint Presentation</vt:lpstr>
      <vt:lpstr>2D graphical plotting</vt:lpstr>
      <vt:lpstr>2D graphical plotting</vt:lpstr>
      <vt:lpstr>2D fill plotting</vt:lpstr>
      <vt:lpstr>Selection of plotting function and colormap</vt:lpstr>
      <vt:lpstr>Multiple colormaps</vt:lpstr>
      <vt:lpstr>Overlap of colormaps</vt:lpstr>
      <vt:lpstr>3D filling plots </vt:lpstr>
      <vt:lpstr>Animation</vt:lpstr>
      <vt:lpstr>Flowchart to make an animation</vt:lpstr>
      <vt:lpstr>Animation</vt:lpstr>
      <vt:lpstr>Thank you. Questions?  Jerry Huang (hyhuang@idre.ucla.edu) IDRE RTG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and Visualization using MATLAB</dc:title>
  <dc:creator>Microsoft Office User</dc:creator>
  <cp:lastModifiedBy>Microsoft Office User</cp:lastModifiedBy>
  <cp:revision>341</cp:revision>
  <dcterms:created xsi:type="dcterms:W3CDTF">2020-04-06T17:03:59Z</dcterms:created>
  <dcterms:modified xsi:type="dcterms:W3CDTF">2020-05-12T16:40:29Z</dcterms:modified>
</cp:coreProperties>
</file>